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6" r:id="rId5"/>
    <p:sldId id="280" r:id="rId6"/>
    <p:sldId id="325" r:id="rId7"/>
    <p:sldId id="335" r:id="rId8"/>
    <p:sldId id="338" r:id="rId9"/>
    <p:sldId id="337" r:id="rId10"/>
    <p:sldId id="336" r:id="rId11"/>
    <p:sldId id="333" r:id="rId12"/>
    <p:sldId id="330"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oelle MEHNER" initials="JM" lastIdx="1" clrIdx="6">
    <p:extLst>
      <p:ext uri="{19B8F6BF-5375-455C-9EA6-DF929625EA0E}">
        <p15:presenceInfo xmlns:p15="http://schemas.microsoft.com/office/powerpoint/2012/main" userId="S::joelle.mehner@wfp.org::5c110ec6-3608-445f-8590-9715c39c8415" providerId="AD"/>
      </p:ext>
    </p:extLst>
  </p:cmAuthor>
  <p:cmAuthor id="1" name="Assabir, Hicham (ESA)" initials="A(" lastIdx="7" clrIdx="0">
    <p:extLst>
      <p:ext uri="{19B8F6BF-5375-455C-9EA6-DF929625EA0E}">
        <p15:presenceInfo xmlns:p15="http://schemas.microsoft.com/office/powerpoint/2012/main" userId="S::hicham.assabir_fao.org#ext#@wfp.onmicrosoft.com::cd95c546-108b-4fda-9011-7875861f4af2" providerId="AD"/>
      </p:ext>
    </p:extLst>
  </p:cmAuthor>
  <p:cmAuthor id="8" name="Liam BROWN" initials="LB" lastIdx="2" clrIdx="7">
    <p:extLst>
      <p:ext uri="{19B8F6BF-5375-455C-9EA6-DF929625EA0E}">
        <p15:presenceInfo xmlns:p15="http://schemas.microsoft.com/office/powerpoint/2012/main" userId="S::liam.brown@wfp.org::b8ffa096-5dac-4cda-b48a-adbb020d8f13" providerId="AD"/>
      </p:ext>
    </p:extLst>
  </p:cmAuthor>
  <p:cmAuthor id="2" name="Herzenstein, Leo (ESA)" initials="H(" lastIdx="8" clrIdx="1">
    <p:extLst>
      <p:ext uri="{19B8F6BF-5375-455C-9EA6-DF929625EA0E}">
        <p15:presenceInfo xmlns:p15="http://schemas.microsoft.com/office/powerpoint/2012/main" userId="S::leo.herzenstein_fao.org#ext#@wfp.onmicrosoft.com::8c8639d3-271d-4e58-b08f-f42329598b37" providerId="AD"/>
      </p:ext>
    </p:extLst>
  </p:cmAuthor>
  <p:cmAuthor id="9" name="Chiara PALLANCH" initials="CP" lastIdx="4" clrIdx="8">
    <p:extLst>
      <p:ext uri="{19B8F6BF-5375-455C-9EA6-DF929625EA0E}">
        <p15:presenceInfo xmlns:p15="http://schemas.microsoft.com/office/powerpoint/2012/main" userId="S::chiara.pallanch@wfp.org::ac7f1a1f-04b4-49bc-b9fd-f208579884ac" providerId="AD"/>
      </p:ext>
    </p:extLst>
  </p:cmAuthor>
  <p:cmAuthor id="3" name="Joachim GRODER" initials="JG" lastIdx="2" clrIdx="2">
    <p:extLst>
      <p:ext uri="{19B8F6BF-5375-455C-9EA6-DF929625EA0E}">
        <p15:presenceInfo xmlns:p15="http://schemas.microsoft.com/office/powerpoint/2012/main" userId="S::joachim.groder@wfp.org::37ab11d9-6ab1-4c11-8deb-278b8fe2b8d2" providerId="AD"/>
      </p:ext>
    </p:extLst>
  </p:cmAuthor>
  <p:cmAuthor id="10" name="Ruth SANTINI" initials="RS" lastIdx="1" clrIdx="9">
    <p:extLst>
      <p:ext uri="{19B8F6BF-5375-455C-9EA6-DF929625EA0E}">
        <p15:presenceInfo xmlns:p15="http://schemas.microsoft.com/office/powerpoint/2012/main" userId="S::ruth.santini@wfp.org::8b7f662b-2422-4217-95a3-c7fe5c4b72cf" providerId="AD"/>
      </p:ext>
    </p:extLst>
  </p:cmAuthor>
  <p:cmAuthor id="4" name="Julia BACHER" initials="JB" lastIdx="1" clrIdx="3">
    <p:extLst>
      <p:ext uri="{19B8F6BF-5375-455C-9EA6-DF929625EA0E}">
        <p15:presenceInfo xmlns:p15="http://schemas.microsoft.com/office/powerpoint/2012/main" userId="S::julia.bacher@wfp.org::1bb01968-bda5-492c-acda-4fefff27a550" providerId="AD"/>
      </p:ext>
    </p:extLst>
  </p:cmAuthor>
  <p:cmAuthor id="5" name="Dujanovic, Dunja (ESA-OER)" initials="D(" lastIdx="1" clrIdx="4">
    <p:extLst>
      <p:ext uri="{19B8F6BF-5375-455C-9EA6-DF929625EA0E}">
        <p15:presenceInfo xmlns:p15="http://schemas.microsoft.com/office/powerpoint/2012/main" userId="S::dunja.dujanovic_fao.org#ext#@wfp.onmicrosoft.com::d16c54a9-d006-4b46-97c5-2c6a5192bb77" providerId="AD"/>
      </p:ext>
    </p:extLst>
  </p:cmAuthor>
  <p:cmAuthor id="6" name="Guest User" initials="GU" lastIdx="5" clrIdx="5">
    <p:extLst>
      <p:ext uri="{19B8F6BF-5375-455C-9EA6-DF929625EA0E}">
        <p15:presenceInfo xmlns:p15="http://schemas.microsoft.com/office/powerpoint/2012/main" userId="S::urn:spo:anon#3d3a7700f97fc6208f73a52c0bf83edb7031ec5c2dbbad10852f809c2456fe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0C33"/>
    <a:srgbClr val="0A6EB4"/>
    <a:srgbClr val="19486A"/>
    <a:srgbClr val="002060"/>
    <a:srgbClr val="133B57"/>
    <a:srgbClr val="36B5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3B9786-102E-5AFC-F40F-AAC75B73AC6C}" v="204" dt="2021-08-02T11:01:04.772"/>
    <p1510:client id="{22015761-8865-5771-4807-2A54F4EADCAA}" v="31" dt="2021-08-02T13:11:20.049"/>
    <p1510:client id="{28FB1533-1431-44DA-B1F2-B36EE630B207}" v="4" dt="2021-08-02T11:33:45.907"/>
    <p1510:client id="{60A98D7F-461B-48C1-8257-BFDF8C1A257F}" v="377" dt="2021-08-02T08:59:22.643"/>
    <p1510:client id="{64BD9874-F002-CA5D-614C-A269E41B1180}" v="585" dt="2021-08-02T10:09:32.893"/>
    <p1510:client id="{689A67FF-99F0-E945-99BB-3CB058D3F344}" v="229" dt="2021-08-02T11:24:31.620"/>
    <p1510:client id="{7BB5C453-DBE8-4B2D-0B07-6E7A7B9E9D0C}" v="4" dt="2021-08-02T09:32:51.727"/>
    <p1510:client id="{C11EE42F-F621-E407-3899-89B09CF9F7D3}" v="73" dt="2021-08-02T10:18:29.138"/>
    <p1510:client id="{F12979D1-EF68-846F-21C0-1C8E4CB9622A}" v="116" dt="2021-08-02T11:04:06.587"/>
    <p1510:client id="{F141D6C0-72FE-9B70-6349-5130502CA6E9}" v="94" dt="2021-08-02T08:31:47.197"/>
    <p1510:client id="{FA9E3981-DC88-0C8D-3713-96AF3BDACF7E}" v="105" dt="2021-08-02T13:07:27.36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345AEB-A1B2-8D4C-A577-871C58EE3536}" type="datetimeFigureOut">
              <a:rPr lang="en-US" smtClean="0"/>
              <a:t>8/3/2021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54E42E-48BD-DA47-A3D9-5F8392F5CC10}" type="slidenum">
              <a:rPr lang="en-US" smtClean="0"/>
              <a:t>‹#›</a:t>
            </a:fld>
            <a:endParaRPr lang="en-US"/>
          </a:p>
        </p:txBody>
      </p:sp>
    </p:spTree>
    <p:extLst>
      <p:ext uri="{BB962C8B-B14F-4D97-AF65-F5344CB8AC3E}">
        <p14:creationId xmlns:p14="http://schemas.microsoft.com/office/powerpoint/2010/main" val="674234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154E42E-48BD-DA47-A3D9-5F8392F5CC10}" type="slidenum">
              <a:rPr lang="en-US" smtClean="0"/>
              <a:t>1</a:t>
            </a:fld>
            <a:endParaRPr lang="en-US"/>
          </a:p>
        </p:txBody>
      </p:sp>
    </p:spTree>
    <p:extLst>
      <p:ext uri="{BB962C8B-B14F-4D97-AF65-F5344CB8AC3E}">
        <p14:creationId xmlns:p14="http://schemas.microsoft.com/office/powerpoint/2010/main" val="1467039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154E42E-48BD-DA47-A3D9-5F8392F5CC10}" type="slidenum">
              <a:rPr lang="en-US" smtClean="0"/>
              <a:t>3</a:t>
            </a:fld>
            <a:endParaRPr lang="en-US"/>
          </a:p>
        </p:txBody>
      </p:sp>
    </p:spTree>
    <p:extLst>
      <p:ext uri="{BB962C8B-B14F-4D97-AF65-F5344CB8AC3E}">
        <p14:creationId xmlns:p14="http://schemas.microsoft.com/office/powerpoint/2010/main" val="3920772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154E42E-48BD-DA47-A3D9-5F8392F5CC10}" type="slidenum">
              <a:rPr lang="en-US" smtClean="0"/>
              <a:t>7</a:t>
            </a:fld>
            <a:endParaRPr lang="en-US"/>
          </a:p>
        </p:txBody>
      </p:sp>
    </p:spTree>
    <p:extLst>
      <p:ext uri="{BB962C8B-B14F-4D97-AF65-F5344CB8AC3E}">
        <p14:creationId xmlns:p14="http://schemas.microsoft.com/office/powerpoint/2010/main" val="2301433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154E42E-48BD-DA47-A3D9-5F8392F5CC10}" type="slidenum">
              <a:rPr lang="en-US" smtClean="0"/>
              <a:t>8</a:t>
            </a:fld>
            <a:endParaRPr lang="en-US"/>
          </a:p>
        </p:txBody>
      </p:sp>
    </p:spTree>
    <p:extLst>
      <p:ext uri="{BB962C8B-B14F-4D97-AF65-F5344CB8AC3E}">
        <p14:creationId xmlns:p14="http://schemas.microsoft.com/office/powerpoint/2010/main" val="3304137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154E42E-48BD-DA47-A3D9-5F8392F5CC10}" type="slidenum">
              <a:rPr lang="en-US" smtClean="0"/>
              <a:t>10</a:t>
            </a:fld>
            <a:endParaRPr lang="en-US"/>
          </a:p>
        </p:txBody>
      </p:sp>
    </p:spTree>
    <p:extLst>
      <p:ext uri="{BB962C8B-B14F-4D97-AF65-F5344CB8AC3E}">
        <p14:creationId xmlns:p14="http://schemas.microsoft.com/office/powerpoint/2010/main" val="2025070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19486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164EE-020C-344B-99E1-85C8C4AE207D}"/>
              </a:ext>
            </a:extLst>
          </p:cNvPr>
          <p:cNvSpPr>
            <a:spLocks noGrp="1"/>
          </p:cNvSpPr>
          <p:nvPr>
            <p:ph type="ctrTitle"/>
          </p:nvPr>
        </p:nvSpPr>
        <p:spPr>
          <a:xfrm>
            <a:off x="1859356" y="1674427"/>
            <a:ext cx="5128801" cy="3509146"/>
          </a:xfrm>
        </p:spPr>
        <p:txBody>
          <a:bodyPr anchor="ctr" anchorCtr="0">
            <a:normAutofit/>
          </a:bodyPr>
          <a:lstStyle>
            <a:lvl1pPr algn="l">
              <a:defRPr sz="54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GB"/>
              <a:t>Click to edit Master title style</a:t>
            </a:r>
            <a:endParaRPr lang="en-US"/>
          </a:p>
        </p:txBody>
      </p:sp>
      <p:sp>
        <p:nvSpPr>
          <p:cNvPr id="23" name="Date Placeholder 3">
            <a:extLst>
              <a:ext uri="{FF2B5EF4-FFF2-40B4-BE49-F238E27FC236}">
                <a16:creationId xmlns:a16="http://schemas.microsoft.com/office/drawing/2014/main" id="{344D890E-D6D5-324E-ACF3-EC21828F074F}"/>
              </a:ext>
            </a:extLst>
          </p:cNvPr>
          <p:cNvSpPr>
            <a:spLocks noGrp="1"/>
          </p:cNvSpPr>
          <p:nvPr>
            <p:ph type="dt" sz="half" idx="2"/>
          </p:nvPr>
        </p:nvSpPr>
        <p:spPr>
          <a:xfrm rot="16200000">
            <a:off x="-443962" y="5355143"/>
            <a:ext cx="2156193" cy="365125"/>
          </a:xfrm>
          <a:prstGeom prst="rect">
            <a:avLst/>
          </a:prstGeom>
        </p:spPr>
        <p:txBody>
          <a:bodyPr vert="horz" lIns="91440" tIns="45720" rIns="91440" bIns="45720" rtlCol="0" anchor="ctr"/>
          <a:lstStyle>
            <a:lvl1pPr algn="l">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BF45AA1F-5E6E-084F-BDA1-3F960CDCB969}" type="datetime3">
              <a:rPr lang="en-US" smtClean="0"/>
              <a:t>3 August 2021</a:t>
            </a:fld>
            <a:endParaRPr lang="en-US"/>
          </a:p>
        </p:txBody>
      </p:sp>
      <p:sp>
        <p:nvSpPr>
          <p:cNvPr id="24" name="Slide Number Placeholder 5">
            <a:extLst>
              <a:ext uri="{FF2B5EF4-FFF2-40B4-BE49-F238E27FC236}">
                <a16:creationId xmlns:a16="http://schemas.microsoft.com/office/drawing/2014/main" id="{959A3040-1515-D44C-B39C-36AA53F09CBA}"/>
              </a:ext>
            </a:extLst>
          </p:cNvPr>
          <p:cNvSpPr>
            <a:spLocks noGrp="1"/>
          </p:cNvSpPr>
          <p:nvPr>
            <p:ph type="sldNum" sz="quarter" idx="4"/>
          </p:nvPr>
        </p:nvSpPr>
        <p:spPr>
          <a:xfrm>
            <a:off x="352354"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cxnSp>
        <p:nvCxnSpPr>
          <p:cNvPr id="5" name="Straight Connector 4">
            <a:extLst>
              <a:ext uri="{FF2B5EF4-FFF2-40B4-BE49-F238E27FC236}">
                <a16:creationId xmlns:a16="http://schemas.microsoft.com/office/drawing/2014/main" id="{D49E7B58-DA8E-1049-A5DB-E24463E6F954}"/>
              </a:ext>
            </a:extLst>
          </p:cNvPr>
          <p:cNvCxnSpPr/>
          <p:nvPr userDrawn="1"/>
        </p:nvCxnSpPr>
        <p:spPr>
          <a:xfrm>
            <a:off x="1338026" y="0"/>
            <a:ext cx="0" cy="685800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5238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B3DAB-02FF-BE4B-94BD-FB9E5E5C0D3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2545BBA-41A3-0042-A19B-3866151FBA3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Slide Number Placeholder 5">
            <a:extLst>
              <a:ext uri="{FF2B5EF4-FFF2-40B4-BE49-F238E27FC236}">
                <a16:creationId xmlns:a16="http://schemas.microsoft.com/office/drawing/2014/main" id="{60C29199-AB8B-B441-9AD0-2F52777C25EC}"/>
              </a:ext>
            </a:extLst>
          </p:cNvPr>
          <p:cNvSpPr>
            <a:spLocks noGrp="1"/>
          </p:cNvSpPr>
          <p:nvPr>
            <p:ph type="sldNum" sz="quarter" idx="4"/>
          </p:nvPr>
        </p:nvSpPr>
        <p:spPr>
          <a:xfrm>
            <a:off x="0"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sp>
        <p:nvSpPr>
          <p:cNvPr id="6" name="Date Placeholder 3">
            <a:extLst>
              <a:ext uri="{FF2B5EF4-FFF2-40B4-BE49-F238E27FC236}">
                <a16:creationId xmlns:a16="http://schemas.microsoft.com/office/drawing/2014/main" id="{82203A37-CEFD-3F49-BAC0-2376028441DF}"/>
              </a:ext>
            </a:extLst>
          </p:cNvPr>
          <p:cNvSpPr>
            <a:spLocks noGrp="1"/>
          </p:cNvSpPr>
          <p:nvPr>
            <p:ph type="dt" sz="half" idx="2"/>
          </p:nvPr>
        </p:nvSpPr>
        <p:spPr>
          <a:xfrm rot="16200000">
            <a:off x="-796314" y="1985778"/>
            <a:ext cx="2156193" cy="365125"/>
          </a:xfrm>
          <a:prstGeom prst="rect">
            <a:avLst/>
          </a:prstGeom>
        </p:spPr>
        <p:txBody>
          <a:bodyPr vert="horz" lIns="91440" tIns="45720" rIns="91440" bIns="45720" rtlCol="0" anchor="ctr"/>
          <a:lstStyle>
            <a:lvl1pPr algn="r">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A43B687-A226-A046-BBF2-290C8381C0F8}" type="datetime3">
              <a:rPr lang="en-US" smtClean="0"/>
              <a:t>3 August 2021</a:t>
            </a:fld>
            <a:endParaRPr lang="en-US"/>
          </a:p>
        </p:txBody>
      </p:sp>
    </p:spTree>
    <p:extLst>
      <p:ext uri="{BB962C8B-B14F-4D97-AF65-F5344CB8AC3E}">
        <p14:creationId xmlns:p14="http://schemas.microsoft.com/office/powerpoint/2010/main" val="415774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EF122C-D876-7649-BD10-6F27B7CF97B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73145A1-DEB4-804D-88CE-B2B8FEE24D7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Slide Number Placeholder 5">
            <a:extLst>
              <a:ext uri="{FF2B5EF4-FFF2-40B4-BE49-F238E27FC236}">
                <a16:creationId xmlns:a16="http://schemas.microsoft.com/office/drawing/2014/main" id="{2CEFA9BA-3715-CA4A-9010-E8319B69549C}"/>
              </a:ext>
            </a:extLst>
          </p:cNvPr>
          <p:cNvSpPr>
            <a:spLocks noGrp="1"/>
          </p:cNvSpPr>
          <p:nvPr>
            <p:ph type="sldNum" sz="quarter" idx="4"/>
          </p:nvPr>
        </p:nvSpPr>
        <p:spPr>
          <a:xfrm>
            <a:off x="0"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sp>
        <p:nvSpPr>
          <p:cNvPr id="6" name="Date Placeholder 3">
            <a:extLst>
              <a:ext uri="{FF2B5EF4-FFF2-40B4-BE49-F238E27FC236}">
                <a16:creationId xmlns:a16="http://schemas.microsoft.com/office/drawing/2014/main" id="{EE3633C9-41E6-E049-9020-222DD40B31D8}"/>
              </a:ext>
            </a:extLst>
          </p:cNvPr>
          <p:cNvSpPr>
            <a:spLocks noGrp="1"/>
          </p:cNvSpPr>
          <p:nvPr>
            <p:ph type="dt" sz="half" idx="2"/>
          </p:nvPr>
        </p:nvSpPr>
        <p:spPr>
          <a:xfrm rot="16200000">
            <a:off x="-796314" y="1985778"/>
            <a:ext cx="2156193" cy="365125"/>
          </a:xfrm>
          <a:prstGeom prst="rect">
            <a:avLst/>
          </a:prstGeom>
        </p:spPr>
        <p:txBody>
          <a:bodyPr vert="horz" lIns="91440" tIns="45720" rIns="91440" bIns="45720" rtlCol="0" anchor="ctr"/>
          <a:lstStyle>
            <a:lvl1pPr algn="r">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2F710339-45CA-A44A-8A24-B2F3F188EB89}" type="datetime3">
              <a:rPr lang="en-US" smtClean="0"/>
              <a:t>3 August 2021</a:t>
            </a:fld>
            <a:endParaRPr lang="en-US"/>
          </a:p>
        </p:txBody>
      </p:sp>
    </p:spTree>
    <p:extLst>
      <p:ext uri="{BB962C8B-B14F-4D97-AF65-F5344CB8AC3E}">
        <p14:creationId xmlns:p14="http://schemas.microsoft.com/office/powerpoint/2010/main" val="3100908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19486A"/>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875752A-411C-5243-8AB9-3E603D6B0326}"/>
              </a:ext>
            </a:extLst>
          </p:cNvPr>
          <p:cNvSpPr/>
          <p:nvPr userDrawn="1"/>
        </p:nvSpPr>
        <p:spPr>
          <a:xfrm>
            <a:off x="1302026" y="0"/>
            <a:ext cx="1088997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79C7DD-64FA-194B-9FDD-50FD8F56DD90}"/>
              </a:ext>
            </a:extLst>
          </p:cNvPr>
          <p:cNvSpPr>
            <a:spLocks noGrp="1"/>
          </p:cNvSpPr>
          <p:nvPr>
            <p:ph type="title"/>
          </p:nvPr>
        </p:nvSpPr>
        <p:spPr>
          <a:xfrm>
            <a:off x="1600198" y="139961"/>
            <a:ext cx="10263252" cy="839483"/>
          </a:xfrm>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E96179E-79A5-744B-937F-FC0F1C5044B0}"/>
              </a:ext>
            </a:extLst>
          </p:cNvPr>
          <p:cNvSpPr>
            <a:spLocks noGrp="1"/>
          </p:cNvSpPr>
          <p:nvPr>
            <p:ph idx="1"/>
          </p:nvPr>
        </p:nvSpPr>
        <p:spPr>
          <a:xfrm>
            <a:off x="1600198" y="1529085"/>
            <a:ext cx="10263251" cy="5086717"/>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Date Placeholder 3">
            <a:extLst>
              <a:ext uri="{FF2B5EF4-FFF2-40B4-BE49-F238E27FC236}">
                <a16:creationId xmlns:a16="http://schemas.microsoft.com/office/drawing/2014/main" id="{CD47F8F1-290E-D74B-9621-B46AF648131A}"/>
              </a:ext>
            </a:extLst>
          </p:cNvPr>
          <p:cNvSpPr>
            <a:spLocks noGrp="1"/>
          </p:cNvSpPr>
          <p:nvPr>
            <p:ph type="dt" sz="half" idx="2"/>
          </p:nvPr>
        </p:nvSpPr>
        <p:spPr>
          <a:xfrm rot="16200000">
            <a:off x="-443962" y="5355143"/>
            <a:ext cx="2156193" cy="365125"/>
          </a:xfrm>
          <a:prstGeom prst="rect">
            <a:avLst/>
          </a:prstGeom>
        </p:spPr>
        <p:txBody>
          <a:bodyPr vert="horz" lIns="91440" tIns="45720" rIns="91440" bIns="45720" rtlCol="0" anchor="ctr"/>
          <a:lstStyle>
            <a:lvl1pPr algn="l">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BF45AA1F-5E6E-084F-BDA1-3F960CDCB969}" type="datetime3">
              <a:rPr lang="en-US" smtClean="0"/>
              <a:t>3 August 2021</a:t>
            </a:fld>
            <a:endParaRPr lang="en-US"/>
          </a:p>
        </p:txBody>
      </p:sp>
      <p:sp>
        <p:nvSpPr>
          <p:cNvPr id="10" name="Slide Number Placeholder 5">
            <a:extLst>
              <a:ext uri="{FF2B5EF4-FFF2-40B4-BE49-F238E27FC236}">
                <a16:creationId xmlns:a16="http://schemas.microsoft.com/office/drawing/2014/main" id="{7D4757E4-9761-A54F-9AE5-41CEE91B650D}"/>
              </a:ext>
            </a:extLst>
          </p:cNvPr>
          <p:cNvSpPr>
            <a:spLocks noGrp="1"/>
          </p:cNvSpPr>
          <p:nvPr>
            <p:ph type="sldNum" sz="quarter" idx="4"/>
          </p:nvPr>
        </p:nvSpPr>
        <p:spPr>
          <a:xfrm>
            <a:off x="352354"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spTree>
    <p:extLst>
      <p:ext uri="{BB962C8B-B14F-4D97-AF65-F5344CB8AC3E}">
        <p14:creationId xmlns:p14="http://schemas.microsoft.com/office/powerpoint/2010/main" val="3315894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E2BB7496-540F-744F-B081-93EC3B90EBF4}"/>
              </a:ext>
            </a:extLst>
          </p:cNvPr>
          <p:cNvSpPr/>
          <p:nvPr userDrawn="1"/>
        </p:nvSpPr>
        <p:spPr>
          <a:xfrm>
            <a:off x="2991678" y="0"/>
            <a:ext cx="9200322" cy="6858000"/>
          </a:xfrm>
          <a:prstGeom prst="rect">
            <a:avLst/>
          </a:prstGeom>
          <a:solidFill>
            <a:srgbClr val="1948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EBCE6A-9BBC-AF40-83D5-CB1AC7006006}"/>
              </a:ext>
            </a:extLst>
          </p:cNvPr>
          <p:cNvSpPr>
            <a:spLocks noGrp="1"/>
          </p:cNvSpPr>
          <p:nvPr>
            <p:ph type="title"/>
          </p:nvPr>
        </p:nvSpPr>
        <p:spPr>
          <a:xfrm>
            <a:off x="4238076" y="484592"/>
            <a:ext cx="7116396" cy="3917706"/>
          </a:xfrm>
        </p:spPr>
        <p:txBody>
          <a:bodyPr anchor="b"/>
          <a:lstStyle>
            <a:lvl1pPr>
              <a:defRPr sz="8800">
                <a:solidFill>
                  <a:schemeClr val="bg1"/>
                </a:solidFill>
              </a:defRPr>
            </a:lvl1pPr>
          </a:lstStyle>
          <a:p>
            <a:r>
              <a:rPr lang="en-GB"/>
              <a:t>Click to edit Master title style</a:t>
            </a:r>
            <a:endParaRPr lang="en-US"/>
          </a:p>
        </p:txBody>
      </p:sp>
      <p:pic>
        <p:nvPicPr>
          <p:cNvPr id="20" name="Picture 19">
            <a:extLst>
              <a:ext uri="{FF2B5EF4-FFF2-40B4-BE49-F238E27FC236}">
                <a16:creationId xmlns:a16="http://schemas.microsoft.com/office/drawing/2014/main" id="{AA5448CE-9C94-5D4B-96AB-4A11AA69016D}"/>
              </a:ext>
            </a:extLst>
          </p:cNvPr>
          <p:cNvPicPr>
            <a:picLocks noChangeAspect="1"/>
          </p:cNvPicPr>
          <p:nvPr userDrawn="1"/>
        </p:nvPicPr>
        <p:blipFill>
          <a:blip r:embed="rId2"/>
          <a:stretch>
            <a:fillRect/>
          </a:stretch>
        </p:blipFill>
        <p:spPr>
          <a:xfrm>
            <a:off x="9678072" y="5268199"/>
            <a:ext cx="1676400" cy="723900"/>
          </a:xfrm>
          <a:prstGeom prst="rect">
            <a:avLst/>
          </a:prstGeom>
        </p:spPr>
      </p:pic>
      <p:pic>
        <p:nvPicPr>
          <p:cNvPr id="21" name="Picture 20">
            <a:extLst>
              <a:ext uri="{FF2B5EF4-FFF2-40B4-BE49-F238E27FC236}">
                <a16:creationId xmlns:a16="http://schemas.microsoft.com/office/drawing/2014/main" id="{5CD48FEC-8D9A-4C44-BD2E-29C5EB911D0A}"/>
              </a:ext>
            </a:extLst>
          </p:cNvPr>
          <p:cNvPicPr>
            <a:picLocks noChangeAspect="1"/>
          </p:cNvPicPr>
          <p:nvPr userDrawn="1"/>
        </p:nvPicPr>
        <p:blipFill>
          <a:blip r:embed="rId3"/>
          <a:stretch>
            <a:fillRect/>
          </a:stretch>
        </p:blipFill>
        <p:spPr>
          <a:xfrm>
            <a:off x="4238076" y="5357099"/>
            <a:ext cx="1955800" cy="546100"/>
          </a:xfrm>
          <a:prstGeom prst="rect">
            <a:avLst/>
          </a:prstGeom>
        </p:spPr>
      </p:pic>
      <p:sp>
        <p:nvSpPr>
          <p:cNvPr id="22" name="Rectangle 21">
            <a:extLst>
              <a:ext uri="{FF2B5EF4-FFF2-40B4-BE49-F238E27FC236}">
                <a16:creationId xmlns:a16="http://schemas.microsoft.com/office/drawing/2014/main" id="{278515C6-22F0-6648-9498-894AA0CDE241}"/>
              </a:ext>
            </a:extLst>
          </p:cNvPr>
          <p:cNvSpPr/>
          <p:nvPr userDrawn="1"/>
        </p:nvSpPr>
        <p:spPr>
          <a:xfrm>
            <a:off x="0" y="0"/>
            <a:ext cx="3399876" cy="6858000"/>
          </a:xfrm>
          <a:prstGeom prst="rect">
            <a:avLst/>
          </a:prstGeom>
          <a:blipFill>
            <a:blip r:embed="rId4"/>
            <a:srcRect/>
            <a:stretch>
              <a:fillRect l="-101096" r="-10109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F010DCC1-B737-3D48-A491-093736E7B403}"/>
              </a:ext>
            </a:extLst>
          </p:cNvPr>
          <p:cNvSpPr>
            <a:spLocks noGrp="1"/>
          </p:cNvSpPr>
          <p:nvPr>
            <p:ph type="body" sz="quarter" idx="10" hasCustomPrompt="1"/>
          </p:nvPr>
        </p:nvSpPr>
        <p:spPr>
          <a:xfrm>
            <a:off x="4238625" y="4592638"/>
            <a:ext cx="7115175" cy="466725"/>
          </a:xfrm>
        </p:spPr>
        <p:txBody>
          <a:bodyPr>
            <a:noAutofit/>
          </a:bodyPr>
          <a:lstStyle>
            <a:lvl1pPr marL="0" indent="0">
              <a:buNone/>
              <a:defRPr sz="1400" b="0" i="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1pPr>
            <a:lvl2pPr>
              <a:defRPr sz="1400" b="0" i="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2pPr>
            <a:lvl3pPr>
              <a:defRPr sz="1400" b="0" i="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3pPr>
            <a:lvl4pPr>
              <a:defRPr sz="1400" b="0" i="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4pPr>
            <a:lvl5pPr>
              <a:defRPr sz="1400" b="0" i="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a:t>ADD SUBTITLE </a:t>
            </a:r>
          </a:p>
        </p:txBody>
      </p:sp>
      <p:sp>
        <p:nvSpPr>
          <p:cNvPr id="24" name="Date Placeholder 3">
            <a:extLst>
              <a:ext uri="{FF2B5EF4-FFF2-40B4-BE49-F238E27FC236}">
                <a16:creationId xmlns:a16="http://schemas.microsoft.com/office/drawing/2014/main" id="{1F2A07FD-4DCD-0F44-8B0B-9177A5958864}"/>
              </a:ext>
            </a:extLst>
          </p:cNvPr>
          <p:cNvSpPr>
            <a:spLocks noGrp="1"/>
          </p:cNvSpPr>
          <p:nvPr>
            <p:ph type="dt" sz="half" idx="2"/>
          </p:nvPr>
        </p:nvSpPr>
        <p:spPr>
          <a:xfrm>
            <a:off x="6718115" y="6198037"/>
            <a:ext cx="2156193" cy="365125"/>
          </a:xfrm>
          <a:prstGeom prst="rect">
            <a:avLst/>
          </a:prstGeom>
        </p:spPr>
        <p:txBody>
          <a:bodyPr vert="horz" lIns="91440" tIns="45720" rIns="91440" bIns="45720" rtlCol="0" anchor="ctr"/>
          <a:lstStyle>
            <a:lvl1pPr algn="ctr">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2A03C03F-981B-674E-9380-EB8A944B9026}" type="datetime3">
              <a:rPr lang="en-US" smtClean="0"/>
              <a:pPr/>
              <a:t>3 August 2021</a:t>
            </a:fld>
            <a:endParaRPr lang="en-US"/>
          </a:p>
        </p:txBody>
      </p:sp>
    </p:spTree>
    <p:extLst>
      <p:ext uri="{BB962C8B-B14F-4D97-AF65-F5344CB8AC3E}">
        <p14:creationId xmlns:p14="http://schemas.microsoft.com/office/powerpoint/2010/main" val="2920900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EB7FA-7119-DD40-919D-F8FC4B8AFFFC}"/>
              </a:ext>
            </a:extLst>
          </p:cNvPr>
          <p:cNvSpPr>
            <a:spLocks noGrp="1"/>
          </p:cNvSpPr>
          <p:nvPr>
            <p:ph type="title"/>
          </p:nvPr>
        </p:nvSpPr>
        <p:spPr>
          <a:xfrm>
            <a:off x="838200" y="130129"/>
            <a:ext cx="10515600" cy="839483"/>
          </a:xfrm>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116DE7E-F9D2-9049-9030-4A0E4F2E056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A874AB1-65D0-4D40-A416-215D4352551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Slide Number Placeholder 5">
            <a:extLst>
              <a:ext uri="{FF2B5EF4-FFF2-40B4-BE49-F238E27FC236}">
                <a16:creationId xmlns:a16="http://schemas.microsoft.com/office/drawing/2014/main" id="{AEFFECD8-48A5-6645-BABB-2AC599F14063}"/>
              </a:ext>
            </a:extLst>
          </p:cNvPr>
          <p:cNvSpPr>
            <a:spLocks noGrp="1"/>
          </p:cNvSpPr>
          <p:nvPr>
            <p:ph type="sldNum" sz="quarter" idx="4"/>
          </p:nvPr>
        </p:nvSpPr>
        <p:spPr>
          <a:xfrm>
            <a:off x="0"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sp>
        <p:nvSpPr>
          <p:cNvPr id="7" name="Date Placeholder 3">
            <a:extLst>
              <a:ext uri="{FF2B5EF4-FFF2-40B4-BE49-F238E27FC236}">
                <a16:creationId xmlns:a16="http://schemas.microsoft.com/office/drawing/2014/main" id="{3683850F-466F-AA42-BC1D-70348C7215F9}"/>
              </a:ext>
            </a:extLst>
          </p:cNvPr>
          <p:cNvSpPr>
            <a:spLocks noGrp="1"/>
          </p:cNvSpPr>
          <p:nvPr>
            <p:ph type="dt" sz="half" idx="10"/>
          </p:nvPr>
        </p:nvSpPr>
        <p:spPr>
          <a:xfrm rot="16200000">
            <a:off x="-796314" y="1985778"/>
            <a:ext cx="2156193" cy="365125"/>
          </a:xfrm>
          <a:prstGeom prst="rect">
            <a:avLst/>
          </a:prstGeom>
        </p:spPr>
        <p:txBody>
          <a:bodyPr vert="horz" lIns="91440" tIns="45720" rIns="91440" bIns="45720" rtlCol="0" anchor="ctr"/>
          <a:lstStyle>
            <a:lvl1pPr algn="r">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BCF19CB0-DCA4-5C4C-AD89-F0C4C4377316}" type="datetime3">
              <a:rPr lang="en-US" smtClean="0"/>
              <a:t>3 August 2021</a:t>
            </a:fld>
            <a:endParaRPr lang="en-US"/>
          </a:p>
        </p:txBody>
      </p:sp>
    </p:spTree>
    <p:extLst>
      <p:ext uri="{BB962C8B-B14F-4D97-AF65-F5344CB8AC3E}">
        <p14:creationId xmlns:p14="http://schemas.microsoft.com/office/powerpoint/2010/main" val="206492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EB8D2-1063-6348-9EC8-EFF6C779100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7DDC4F6-11F4-0248-BB7D-24A812EC6E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922A466-7BEB-D549-A88E-7E1E0FEED66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2E0704D-2C96-3647-82EE-09BDAA663D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6F49B25-D2CD-344F-9D48-DFD44EC701F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2" name="Slide Number Placeholder 5">
            <a:extLst>
              <a:ext uri="{FF2B5EF4-FFF2-40B4-BE49-F238E27FC236}">
                <a16:creationId xmlns:a16="http://schemas.microsoft.com/office/drawing/2014/main" id="{F9136575-AF4D-9E40-A55C-C69BECF5AC85}"/>
              </a:ext>
            </a:extLst>
          </p:cNvPr>
          <p:cNvSpPr>
            <a:spLocks noGrp="1"/>
          </p:cNvSpPr>
          <p:nvPr>
            <p:ph type="sldNum" sz="quarter" idx="13"/>
          </p:nvPr>
        </p:nvSpPr>
        <p:spPr>
          <a:xfrm>
            <a:off x="0"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sp>
        <p:nvSpPr>
          <p:cNvPr id="9" name="Date Placeholder 3">
            <a:extLst>
              <a:ext uri="{FF2B5EF4-FFF2-40B4-BE49-F238E27FC236}">
                <a16:creationId xmlns:a16="http://schemas.microsoft.com/office/drawing/2014/main" id="{B26022E9-2E7B-764E-A0B2-58EFB77A6998}"/>
              </a:ext>
            </a:extLst>
          </p:cNvPr>
          <p:cNvSpPr>
            <a:spLocks noGrp="1"/>
          </p:cNvSpPr>
          <p:nvPr>
            <p:ph type="dt" sz="half" idx="14"/>
          </p:nvPr>
        </p:nvSpPr>
        <p:spPr>
          <a:xfrm rot="16200000">
            <a:off x="-796314" y="1985778"/>
            <a:ext cx="2156193" cy="365125"/>
          </a:xfrm>
          <a:prstGeom prst="rect">
            <a:avLst/>
          </a:prstGeom>
        </p:spPr>
        <p:txBody>
          <a:bodyPr vert="horz" lIns="91440" tIns="45720" rIns="91440" bIns="45720" rtlCol="0" anchor="ctr"/>
          <a:lstStyle>
            <a:lvl1pPr algn="r">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C121C388-0B64-D24A-957C-EE7C2F389533}" type="datetime3">
              <a:rPr lang="en-US" smtClean="0"/>
              <a:t>3 August 2021</a:t>
            </a:fld>
            <a:endParaRPr lang="en-US"/>
          </a:p>
        </p:txBody>
      </p:sp>
    </p:spTree>
    <p:extLst>
      <p:ext uri="{BB962C8B-B14F-4D97-AF65-F5344CB8AC3E}">
        <p14:creationId xmlns:p14="http://schemas.microsoft.com/office/powerpoint/2010/main" val="2887015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rgbClr val="19486A"/>
        </a:solidFill>
        <a:effectLst/>
      </p:bgPr>
    </p:bg>
    <p:spTree>
      <p:nvGrpSpPr>
        <p:cNvPr id="1" name=""/>
        <p:cNvGrpSpPr/>
        <p:nvPr/>
      </p:nvGrpSpPr>
      <p:grpSpPr>
        <a:xfrm>
          <a:off x="0" y="0"/>
          <a:ext cx="0" cy="0"/>
          <a:chOff x="0" y="0"/>
          <a:chExt cx="0" cy="0"/>
        </a:xfrm>
      </p:grpSpPr>
      <p:sp>
        <p:nvSpPr>
          <p:cNvPr id="6" name="Date Placeholder 3">
            <a:extLst>
              <a:ext uri="{FF2B5EF4-FFF2-40B4-BE49-F238E27FC236}">
                <a16:creationId xmlns:a16="http://schemas.microsoft.com/office/drawing/2014/main" id="{41B915B1-EEB3-C946-98CD-024A73F6E994}"/>
              </a:ext>
            </a:extLst>
          </p:cNvPr>
          <p:cNvSpPr>
            <a:spLocks noGrp="1"/>
          </p:cNvSpPr>
          <p:nvPr>
            <p:ph type="dt" sz="half" idx="2"/>
          </p:nvPr>
        </p:nvSpPr>
        <p:spPr>
          <a:xfrm rot="16200000">
            <a:off x="-443962" y="5355143"/>
            <a:ext cx="2156193" cy="365125"/>
          </a:xfrm>
          <a:prstGeom prst="rect">
            <a:avLst/>
          </a:prstGeom>
          <a:noFill/>
        </p:spPr>
        <p:txBody>
          <a:bodyPr vert="horz" lIns="91440" tIns="45720" rIns="91440" bIns="45720" rtlCol="0" anchor="ctr"/>
          <a:lstStyle>
            <a:lvl1pPr algn="l">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BF45AA1F-5E6E-084F-BDA1-3F960CDCB969}" type="datetime3">
              <a:rPr lang="en-US" smtClean="0"/>
              <a:t>3 August 2021</a:t>
            </a:fld>
            <a:endParaRPr lang="en-US"/>
          </a:p>
        </p:txBody>
      </p:sp>
      <p:sp>
        <p:nvSpPr>
          <p:cNvPr id="7" name="Slide Number Placeholder 5">
            <a:extLst>
              <a:ext uri="{FF2B5EF4-FFF2-40B4-BE49-F238E27FC236}">
                <a16:creationId xmlns:a16="http://schemas.microsoft.com/office/drawing/2014/main" id="{1C585BA7-3E6E-1442-AE5A-CA053E0946EE}"/>
              </a:ext>
            </a:extLst>
          </p:cNvPr>
          <p:cNvSpPr>
            <a:spLocks noGrp="1"/>
          </p:cNvSpPr>
          <p:nvPr>
            <p:ph type="sldNum" sz="quarter" idx="4"/>
          </p:nvPr>
        </p:nvSpPr>
        <p:spPr>
          <a:xfrm>
            <a:off x="352354" y="3246438"/>
            <a:ext cx="563561" cy="365125"/>
          </a:xfrm>
          <a:prstGeom prst="rect">
            <a:avLst/>
          </a:prstGeom>
          <a:noFill/>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sp>
        <p:nvSpPr>
          <p:cNvPr id="11" name="Rectangle 10">
            <a:extLst>
              <a:ext uri="{FF2B5EF4-FFF2-40B4-BE49-F238E27FC236}">
                <a16:creationId xmlns:a16="http://schemas.microsoft.com/office/drawing/2014/main" id="{1E6EF578-5E4A-5046-BF23-255FD8A08156}"/>
              </a:ext>
            </a:extLst>
          </p:cNvPr>
          <p:cNvSpPr/>
          <p:nvPr userDrawn="1"/>
        </p:nvSpPr>
        <p:spPr>
          <a:xfrm>
            <a:off x="1302026" y="0"/>
            <a:ext cx="1088997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D8B959F7-2DEE-804A-B2FF-6CBC7F7B4303}"/>
              </a:ext>
            </a:extLst>
          </p:cNvPr>
          <p:cNvSpPr>
            <a:spLocks noGrp="1"/>
          </p:cNvSpPr>
          <p:nvPr>
            <p:ph type="title"/>
          </p:nvPr>
        </p:nvSpPr>
        <p:spPr>
          <a:xfrm>
            <a:off x="1600198" y="139961"/>
            <a:ext cx="10263252" cy="839483"/>
          </a:xfrm>
        </p:spPr>
        <p:txBody>
          <a:bodyPr/>
          <a:lstStyle/>
          <a:p>
            <a:r>
              <a:rPr lang="en-GB"/>
              <a:t>Click to edit Master title style</a:t>
            </a:r>
            <a:endParaRPr lang="en-US"/>
          </a:p>
        </p:txBody>
      </p:sp>
    </p:spTree>
    <p:extLst>
      <p:ext uri="{BB962C8B-B14F-4D97-AF65-F5344CB8AC3E}">
        <p14:creationId xmlns:p14="http://schemas.microsoft.com/office/powerpoint/2010/main" val="2314721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977B520D-D6EE-7B49-B73A-6A77A807160A}"/>
              </a:ext>
            </a:extLst>
          </p:cNvPr>
          <p:cNvSpPr>
            <a:spLocks noGrp="1"/>
          </p:cNvSpPr>
          <p:nvPr>
            <p:ph type="sldNum" sz="quarter" idx="4"/>
          </p:nvPr>
        </p:nvSpPr>
        <p:spPr>
          <a:xfrm>
            <a:off x="0"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sp>
        <p:nvSpPr>
          <p:cNvPr id="4" name="Date Placeholder 3">
            <a:extLst>
              <a:ext uri="{FF2B5EF4-FFF2-40B4-BE49-F238E27FC236}">
                <a16:creationId xmlns:a16="http://schemas.microsoft.com/office/drawing/2014/main" id="{681CB996-68B7-2C43-8284-1F0037B96F52}"/>
              </a:ext>
            </a:extLst>
          </p:cNvPr>
          <p:cNvSpPr>
            <a:spLocks noGrp="1"/>
          </p:cNvSpPr>
          <p:nvPr>
            <p:ph type="dt" sz="half" idx="2"/>
          </p:nvPr>
        </p:nvSpPr>
        <p:spPr>
          <a:xfrm rot="16200000">
            <a:off x="-796314" y="1985778"/>
            <a:ext cx="2156193" cy="365125"/>
          </a:xfrm>
          <a:prstGeom prst="rect">
            <a:avLst/>
          </a:prstGeom>
        </p:spPr>
        <p:txBody>
          <a:bodyPr vert="horz" lIns="91440" tIns="45720" rIns="91440" bIns="45720" rtlCol="0" anchor="ctr"/>
          <a:lstStyle>
            <a:lvl1pPr algn="r">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D6A77C6E-5F5A-2746-9C71-9E2DFC72A027}" type="datetime3">
              <a:rPr lang="en-US" smtClean="0"/>
              <a:t>3 August 2021</a:t>
            </a:fld>
            <a:endParaRPr lang="en-US"/>
          </a:p>
        </p:txBody>
      </p:sp>
    </p:spTree>
    <p:extLst>
      <p:ext uri="{BB962C8B-B14F-4D97-AF65-F5344CB8AC3E}">
        <p14:creationId xmlns:p14="http://schemas.microsoft.com/office/powerpoint/2010/main" val="484986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CACB3-6CF5-0441-9130-AE92B0A2986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A0CF05A-807D-E748-8C7E-137B7AD8C8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AF0132D-5CA2-CA4F-AC63-F39323F031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10" name="Slide Number Placeholder 5">
            <a:extLst>
              <a:ext uri="{FF2B5EF4-FFF2-40B4-BE49-F238E27FC236}">
                <a16:creationId xmlns:a16="http://schemas.microsoft.com/office/drawing/2014/main" id="{45AFD509-773E-2745-9778-1F794D2E3757}"/>
              </a:ext>
            </a:extLst>
          </p:cNvPr>
          <p:cNvSpPr>
            <a:spLocks noGrp="1"/>
          </p:cNvSpPr>
          <p:nvPr>
            <p:ph type="sldNum" sz="quarter" idx="4"/>
          </p:nvPr>
        </p:nvSpPr>
        <p:spPr>
          <a:xfrm>
            <a:off x="0"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sp>
        <p:nvSpPr>
          <p:cNvPr id="9" name="Date Placeholder 3">
            <a:extLst>
              <a:ext uri="{FF2B5EF4-FFF2-40B4-BE49-F238E27FC236}">
                <a16:creationId xmlns:a16="http://schemas.microsoft.com/office/drawing/2014/main" id="{CF0CD757-9FFF-ED4B-B8C7-DC4888A7A8E2}"/>
              </a:ext>
            </a:extLst>
          </p:cNvPr>
          <p:cNvSpPr>
            <a:spLocks noGrp="1"/>
          </p:cNvSpPr>
          <p:nvPr>
            <p:ph type="dt" sz="half" idx="12"/>
          </p:nvPr>
        </p:nvSpPr>
        <p:spPr>
          <a:xfrm rot="16200000">
            <a:off x="-796314" y="1985778"/>
            <a:ext cx="2156193" cy="365125"/>
          </a:xfrm>
          <a:prstGeom prst="rect">
            <a:avLst/>
          </a:prstGeom>
        </p:spPr>
        <p:txBody>
          <a:bodyPr vert="horz" lIns="91440" tIns="45720" rIns="91440" bIns="45720" rtlCol="0" anchor="ctr"/>
          <a:lstStyle>
            <a:lvl1pPr algn="r">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C0AB9486-A71C-CB47-89E2-A50B0F9CAAB1}" type="datetime3">
              <a:rPr lang="en-US" smtClean="0"/>
              <a:t>3 August 2021</a:t>
            </a:fld>
            <a:endParaRPr lang="en-US"/>
          </a:p>
        </p:txBody>
      </p:sp>
    </p:spTree>
    <p:extLst>
      <p:ext uri="{BB962C8B-B14F-4D97-AF65-F5344CB8AC3E}">
        <p14:creationId xmlns:p14="http://schemas.microsoft.com/office/powerpoint/2010/main" val="815472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AEB82-4BA7-7F48-9240-291CE2E45EA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9073F99D-1D57-E447-B270-9543E99CA5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040763-80E3-2547-83DA-D0D1A7815C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10" name="Slide Number Placeholder 5">
            <a:extLst>
              <a:ext uri="{FF2B5EF4-FFF2-40B4-BE49-F238E27FC236}">
                <a16:creationId xmlns:a16="http://schemas.microsoft.com/office/drawing/2014/main" id="{76C8E818-B312-6542-8BEA-1A9BD8D846C9}"/>
              </a:ext>
            </a:extLst>
          </p:cNvPr>
          <p:cNvSpPr>
            <a:spLocks noGrp="1"/>
          </p:cNvSpPr>
          <p:nvPr>
            <p:ph type="sldNum" sz="quarter" idx="4"/>
          </p:nvPr>
        </p:nvSpPr>
        <p:spPr>
          <a:xfrm>
            <a:off x="0"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sp>
        <p:nvSpPr>
          <p:cNvPr id="7" name="Date Placeholder 3">
            <a:extLst>
              <a:ext uri="{FF2B5EF4-FFF2-40B4-BE49-F238E27FC236}">
                <a16:creationId xmlns:a16="http://schemas.microsoft.com/office/drawing/2014/main" id="{3B5353F1-B209-1F46-BCB5-9C322C263E8C}"/>
              </a:ext>
            </a:extLst>
          </p:cNvPr>
          <p:cNvSpPr>
            <a:spLocks noGrp="1"/>
          </p:cNvSpPr>
          <p:nvPr>
            <p:ph type="dt" sz="half" idx="10"/>
          </p:nvPr>
        </p:nvSpPr>
        <p:spPr>
          <a:xfrm rot="16200000">
            <a:off x="-796314" y="1985778"/>
            <a:ext cx="2156193" cy="365125"/>
          </a:xfrm>
          <a:prstGeom prst="rect">
            <a:avLst/>
          </a:prstGeom>
        </p:spPr>
        <p:txBody>
          <a:bodyPr vert="horz" lIns="91440" tIns="45720" rIns="91440" bIns="45720" rtlCol="0" anchor="ctr"/>
          <a:lstStyle>
            <a:lvl1pPr algn="r">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AA326065-D899-D448-92CB-4991816F7F97}" type="datetime3">
              <a:rPr lang="en-US" smtClean="0"/>
              <a:t>3 August 2021</a:t>
            </a:fld>
            <a:endParaRPr lang="en-US"/>
          </a:p>
        </p:txBody>
      </p:sp>
    </p:spTree>
    <p:extLst>
      <p:ext uri="{BB962C8B-B14F-4D97-AF65-F5344CB8AC3E}">
        <p14:creationId xmlns:p14="http://schemas.microsoft.com/office/powerpoint/2010/main" val="189551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9486A"/>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725522-1F7A-9045-874E-6C29B1717EAA}"/>
              </a:ext>
            </a:extLst>
          </p:cNvPr>
          <p:cNvSpPr>
            <a:spLocks noGrp="1"/>
          </p:cNvSpPr>
          <p:nvPr>
            <p:ph type="title"/>
          </p:nvPr>
        </p:nvSpPr>
        <p:spPr>
          <a:xfrm>
            <a:off x="1600200" y="51471"/>
            <a:ext cx="9753600" cy="83948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65C399F-6D18-4D4F-8598-B7B0FD2A0F1B}"/>
              </a:ext>
            </a:extLst>
          </p:cNvPr>
          <p:cNvSpPr>
            <a:spLocks noGrp="1"/>
          </p:cNvSpPr>
          <p:nvPr>
            <p:ph type="body" idx="1"/>
          </p:nvPr>
        </p:nvSpPr>
        <p:spPr>
          <a:xfrm>
            <a:off x="1600198" y="1090246"/>
            <a:ext cx="9753601" cy="508671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B74FA4-BCA9-0843-AB18-57140445AF50}"/>
              </a:ext>
            </a:extLst>
          </p:cNvPr>
          <p:cNvSpPr>
            <a:spLocks noGrp="1"/>
          </p:cNvSpPr>
          <p:nvPr>
            <p:ph type="dt" sz="half" idx="2"/>
          </p:nvPr>
        </p:nvSpPr>
        <p:spPr>
          <a:xfrm rot="16200000">
            <a:off x="-443962" y="5355143"/>
            <a:ext cx="2156193" cy="365125"/>
          </a:xfrm>
          <a:prstGeom prst="rect">
            <a:avLst/>
          </a:prstGeom>
        </p:spPr>
        <p:txBody>
          <a:bodyPr vert="horz" lIns="91440" tIns="45720" rIns="91440" bIns="45720" rtlCol="0" anchor="ctr"/>
          <a:lstStyle>
            <a:lvl1pPr algn="l">
              <a:defRPr sz="12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61F2420-A87F-354A-8029-0774E4383DAE}" type="datetime3">
              <a:rPr lang="en-US" smtClean="0"/>
              <a:t>3 August 2021</a:t>
            </a:fld>
            <a:endParaRPr lang="en-US"/>
          </a:p>
        </p:txBody>
      </p:sp>
      <p:sp>
        <p:nvSpPr>
          <p:cNvPr id="7" name="Slide Number Placeholder 5">
            <a:extLst>
              <a:ext uri="{FF2B5EF4-FFF2-40B4-BE49-F238E27FC236}">
                <a16:creationId xmlns:a16="http://schemas.microsoft.com/office/drawing/2014/main" id="{AAAD79E2-0FE5-5540-9B7C-398719B45DF7}"/>
              </a:ext>
            </a:extLst>
          </p:cNvPr>
          <p:cNvSpPr>
            <a:spLocks noGrp="1"/>
          </p:cNvSpPr>
          <p:nvPr>
            <p:ph type="sldNum" sz="quarter" idx="4"/>
          </p:nvPr>
        </p:nvSpPr>
        <p:spPr>
          <a:xfrm>
            <a:off x="352354" y="3246438"/>
            <a:ext cx="563561" cy="365125"/>
          </a:xfrm>
          <a:prstGeom prst="rect">
            <a:avLst/>
          </a:prstGeom>
        </p:spPr>
        <p:txBody>
          <a:bodyPr/>
          <a:lstStyle>
            <a:lvl1pPr algn="ctr">
              <a:defRPr sz="1400" b="1">
                <a:solidFill>
                  <a:schemeClr val="bg1">
                    <a:alpha val="30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1894B157-EACD-A645-AC0E-848D16D03D96}" type="slidenum">
              <a:rPr lang="en-US" smtClean="0"/>
              <a:pPr/>
              <a:t>‹#›</a:t>
            </a:fld>
            <a:endParaRPr lang="en-US"/>
          </a:p>
        </p:txBody>
      </p:sp>
      <p:pic>
        <p:nvPicPr>
          <p:cNvPr id="6" name="Picture 5">
            <a:extLst>
              <a:ext uri="{FF2B5EF4-FFF2-40B4-BE49-F238E27FC236}">
                <a16:creationId xmlns:a16="http://schemas.microsoft.com/office/drawing/2014/main" id="{9FB7C76F-9B4E-9644-9C7B-1849A13FBC22}"/>
              </a:ext>
            </a:extLst>
          </p:cNvPr>
          <p:cNvPicPr>
            <a:picLocks noChangeAspect="1"/>
          </p:cNvPicPr>
          <p:nvPr userDrawn="1"/>
        </p:nvPicPr>
        <p:blipFill>
          <a:blip r:embed="rId13"/>
          <a:stretch>
            <a:fillRect/>
          </a:stretch>
        </p:blipFill>
        <p:spPr>
          <a:xfrm>
            <a:off x="115329" y="701706"/>
            <a:ext cx="750317" cy="324000"/>
          </a:xfrm>
          <a:prstGeom prst="rect">
            <a:avLst/>
          </a:prstGeom>
          <a:noFill/>
        </p:spPr>
      </p:pic>
      <p:pic>
        <p:nvPicPr>
          <p:cNvPr id="8" name="Picture 7">
            <a:extLst>
              <a:ext uri="{FF2B5EF4-FFF2-40B4-BE49-F238E27FC236}">
                <a16:creationId xmlns:a16="http://schemas.microsoft.com/office/drawing/2014/main" id="{4E09E209-041F-624F-97DB-9F34845BCCA4}"/>
              </a:ext>
            </a:extLst>
          </p:cNvPr>
          <p:cNvPicPr>
            <a:picLocks noChangeAspect="1"/>
          </p:cNvPicPr>
          <p:nvPr userDrawn="1"/>
        </p:nvPicPr>
        <p:blipFill>
          <a:blip r:embed="rId14"/>
          <a:stretch>
            <a:fillRect/>
          </a:stretch>
        </p:blipFill>
        <p:spPr>
          <a:xfrm>
            <a:off x="115329" y="179986"/>
            <a:ext cx="1031443" cy="288000"/>
          </a:xfrm>
          <a:prstGeom prst="rect">
            <a:avLst/>
          </a:prstGeom>
          <a:noFill/>
        </p:spPr>
      </p:pic>
    </p:spTree>
    <p:extLst>
      <p:ext uri="{BB962C8B-B14F-4D97-AF65-F5344CB8AC3E}">
        <p14:creationId xmlns:p14="http://schemas.microsoft.com/office/powerpoint/2010/main" val="2514863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2800" b="1"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9.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9BC99-073D-C840-A5FF-DDB72233C7C3}"/>
              </a:ext>
            </a:extLst>
          </p:cNvPr>
          <p:cNvSpPr>
            <a:spLocks noGrp="1"/>
          </p:cNvSpPr>
          <p:nvPr>
            <p:ph type="title"/>
          </p:nvPr>
        </p:nvSpPr>
        <p:spPr>
          <a:xfrm>
            <a:off x="4238076" y="579863"/>
            <a:ext cx="7116396" cy="3759920"/>
          </a:xfrm>
        </p:spPr>
        <p:txBody>
          <a:bodyPr anchor="ctr" anchorCtr="0">
            <a:normAutofit/>
          </a:bodyPr>
          <a:lstStyle/>
          <a:p>
            <a:pPr>
              <a:lnSpc>
                <a:spcPct val="120000"/>
              </a:lnSpc>
            </a:pPr>
            <a:r>
              <a:rPr lang="en-US" sz="4400">
                <a:latin typeface="Open Sans Extrabold"/>
                <a:ea typeface="Open Sans Extrabold" panose="020B0606030504020204" pitchFamily="34" charset="0"/>
                <a:cs typeface="Open Sans Extrabold" panose="020B0606030504020204" pitchFamily="34" charset="0"/>
              </a:rPr>
              <a:t>JOINT FAO-WFP INFORMAL MEMBERSHIP BRIEFING ON EMERGENCIES</a:t>
            </a:r>
            <a:endParaRPr lang="en-US" sz="4400"/>
          </a:p>
        </p:txBody>
      </p:sp>
      <p:sp>
        <p:nvSpPr>
          <p:cNvPr id="8" name="Text Placeholder 7">
            <a:extLst>
              <a:ext uri="{FF2B5EF4-FFF2-40B4-BE49-F238E27FC236}">
                <a16:creationId xmlns:a16="http://schemas.microsoft.com/office/drawing/2014/main" id="{ED8AE2A7-5723-6445-8D64-0A0D2F83AA2E}"/>
              </a:ext>
            </a:extLst>
          </p:cNvPr>
          <p:cNvSpPr>
            <a:spLocks noGrp="1"/>
          </p:cNvSpPr>
          <p:nvPr>
            <p:ph type="body" sz="quarter" idx="10"/>
          </p:nvPr>
        </p:nvSpPr>
        <p:spPr>
          <a:xfrm>
            <a:off x="4238625" y="4339783"/>
            <a:ext cx="7115175" cy="692366"/>
          </a:xfrm>
        </p:spPr>
        <p:txBody>
          <a:bodyPr vert="horz" lIns="91440" tIns="45720" rIns="91440" bIns="45720" rtlCol="0" anchor="t">
            <a:noAutofit/>
          </a:bodyPr>
          <a:lstStyle/>
          <a:p>
            <a:pPr>
              <a:lnSpc>
                <a:spcPct val="100000"/>
              </a:lnSpc>
            </a:pPr>
            <a:r>
              <a:rPr lang="en-US"/>
              <a:t>FAO OFFICE OF EMERGENCIES AND RESILIENCE </a:t>
            </a:r>
          </a:p>
          <a:p>
            <a:pPr>
              <a:lnSpc>
                <a:spcPct val="100000"/>
              </a:lnSpc>
            </a:pPr>
            <a:r>
              <a:rPr lang="en-US"/>
              <a:t>WFP EMERGENCY OPERATIONS DIVISION</a:t>
            </a:r>
          </a:p>
        </p:txBody>
      </p:sp>
      <p:sp>
        <p:nvSpPr>
          <p:cNvPr id="7" name="Date Placeholder 4">
            <a:extLst>
              <a:ext uri="{FF2B5EF4-FFF2-40B4-BE49-F238E27FC236}">
                <a16:creationId xmlns:a16="http://schemas.microsoft.com/office/drawing/2014/main" id="{33310451-F05C-7B4B-9DBA-E6C3D0BEB627}"/>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294967295"/>
          </p:nvPr>
        </p:nvSpPr>
        <p:spPr>
          <a:xfrm>
            <a:off x="0" y="3246438"/>
            <a:ext cx="563563" cy="365125"/>
          </a:xfrm>
        </p:spPr>
        <p:txBody>
          <a:bodyPr/>
          <a:lstStyle/>
          <a:p>
            <a:fld id="{1894B157-EACD-A645-AC0E-848D16D03D96}" type="slidenum">
              <a:rPr lang="en-US" smtClean="0"/>
              <a:t>1</a:t>
            </a:fld>
            <a:endParaRPr lang="en-US"/>
          </a:p>
        </p:txBody>
      </p:sp>
    </p:spTree>
    <p:extLst>
      <p:ext uri="{BB962C8B-B14F-4D97-AF65-F5344CB8AC3E}">
        <p14:creationId xmlns:p14="http://schemas.microsoft.com/office/powerpoint/2010/main" val="3864942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69F3F-4D48-C142-AC76-1DC5060FE98C}"/>
              </a:ext>
            </a:extLst>
          </p:cNvPr>
          <p:cNvSpPr>
            <a:spLocks noGrp="1"/>
          </p:cNvSpPr>
          <p:nvPr>
            <p:ph type="title"/>
          </p:nvPr>
        </p:nvSpPr>
        <p:spPr>
          <a:xfrm>
            <a:off x="4238076" y="1680849"/>
            <a:ext cx="7116396" cy="1565589"/>
          </a:xfrm>
        </p:spPr>
        <p:txBody>
          <a:bodyPr anchor="ctr">
            <a:normAutofit/>
          </a:bodyPr>
          <a:lstStyle/>
          <a:p>
            <a:r>
              <a:rPr lang="en-US" sz="8000"/>
              <a:t>Q&amp;A</a:t>
            </a:r>
          </a:p>
        </p:txBody>
      </p:sp>
      <p:sp>
        <p:nvSpPr>
          <p:cNvPr id="3" name="Subtitle 2">
            <a:extLst>
              <a:ext uri="{FF2B5EF4-FFF2-40B4-BE49-F238E27FC236}">
                <a16:creationId xmlns:a16="http://schemas.microsoft.com/office/drawing/2014/main" id="{AC99D6D6-2B61-0A44-8CA4-CEE77E513ACD}"/>
              </a:ext>
            </a:extLst>
          </p:cNvPr>
          <p:cNvSpPr>
            <a:spLocks noGrp="1"/>
          </p:cNvSpPr>
          <p:nvPr>
            <p:ph type="body" sz="quarter" idx="10"/>
          </p:nvPr>
        </p:nvSpPr>
        <p:spPr>
          <a:xfrm>
            <a:off x="4238625" y="3611563"/>
            <a:ext cx="7115175" cy="991402"/>
          </a:xfrm>
        </p:spPr>
        <p:txBody>
          <a:bodyPr>
            <a:noAutofit/>
          </a:bodyPr>
          <a:lstStyle/>
          <a:p>
            <a:pPr marL="0" indent="0">
              <a:lnSpc>
                <a:spcPct val="150000"/>
              </a:lnSpc>
              <a:buNone/>
            </a:pPr>
            <a:r>
              <a:rPr lang="en-US" sz="1600" b="1">
                <a:latin typeface="Open Sans Extrabold" panose="020B0606030504020204" pitchFamily="34" charset="0"/>
                <a:ea typeface="Open Sans Extrabold" panose="020B0606030504020204" pitchFamily="34" charset="0"/>
                <a:cs typeface="Open Sans Extrabold" panose="020B0606030504020204" pitchFamily="34" charset="0"/>
              </a:rPr>
              <a:t>FAO OFFICE OF EMERGENCIES AND RESILIENCE </a:t>
            </a:r>
          </a:p>
          <a:p>
            <a:pPr marL="0" indent="0" algn="l">
              <a:lnSpc>
                <a:spcPct val="150000"/>
              </a:lnSpc>
              <a:buNone/>
            </a:pPr>
            <a:r>
              <a:rPr lang="en-US" sz="1600" b="1">
                <a:latin typeface="Open Sans Extrabold" panose="020B0606030504020204" pitchFamily="34" charset="0"/>
                <a:ea typeface="Open Sans Extrabold" panose="020B0606030504020204" pitchFamily="34" charset="0"/>
                <a:cs typeface="Open Sans Extrabold" panose="020B0606030504020204" pitchFamily="34" charset="0"/>
              </a:rPr>
              <a:t>WFP EMERGENCY OPERATIONS DIVISION</a:t>
            </a:r>
          </a:p>
        </p:txBody>
      </p:sp>
      <p:sp>
        <p:nvSpPr>
          <p:cNvPr id="5" name="Date Placeholder 4">
            <a:extLst>
              <a:ext uri="{FF2B5EF4-FFF2-40B4-BE49-F238E27FC236}">
                <a16:creationId xmlns:a16="http://schemas.microsoft.com/office/drawing/2014/main" id="{3CBAAC55-3484-3B4D-B0F3-E4A87472CBDE}"/>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294967295"/>
          </p:nvPr>
        </p:nvSpPr>
        <p:spPr>
          <a:xfrm>
            <a:off x="0" y="3246438"/>
            <a:ext cx="563563" cy="365125"/>
          </a:xfrm>
        </p:spPr>
        <p:txBody>
          <a:bodyPr/>
          <a:lstStyle/>
          <a:p>
            <a:fld id="{1894B157-EACD-A645-AC0E-848D16D03D96}" type="slidenum">
              <a:rPr lang="en-US" smtClean="0"/>
              <a:t>10</a:t>
            </a:fld>
            <a:endParaRPr lang="en-US"/>
          </a:p>
        </p:txBody>
      </p:sp>
    </p:spTree>
    <p:extLst>
      <p:ext uri="{BB962C8B-B14F-4D97-AF65-F5344CB8AC3E}">
        <p14:creationId xmlns:p14="http://schemas.microsoft.com/office/powerpoint/2010/main" val="675271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3CBAAC55-3484-3B4D-B0F3-E4A87472CBDE}"/>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
          </p:nvPr>
        </p:nvSpPr>
        <p:spPr/>
        <p:txBody>
          <a:bodyPr/>
          <a:lstStyle/>
          <a:p>
            <a:fld id="{1894B157-EACD-A645-AC0E-848D16D03D96}" type="slidenum">
              <a:rPr lang="en-US" smtClean="0"/>
              <a:t>2</a:t>
            </a:fld>
            <a:endParaRPr lang="en-US"/>
          </a:p>
        </p:txBody>
      </p:sp>
      <p:sp>
        <p:nvSpPr>
          <p:cNvPr id="7" name="Title 6">
            <a:extLst>
              <a:ext uri="{FF2B5EF4-FFF2-40B4-BE49-F238E27FC236}">
                <a16:creationId xmlns:a16="http://schemas.microsoft.com/office/drawing/2014/main" id="{5170D1CA-340F-7142-BC28-491642DCB24B}"/>
              </a:ext>
            </a:extLst>
          </p:cNvPr>
          <p:cNvSpPr>
            <a:spLocks noGrp="1"/>
          </p:cNvSpPr>
          <p:nvPr>
            <p:ph type="title"/>
          </p:nvPr>
        </p:nvSpPr>
        <p:spPr>
          <a:xfrm>
            <a:off x="1600198" y="139961"/>
            <a:ext cx="10263252" cy="839483"/>
          </a:xfrm>
        </p:spPr>
        <p:txBody>
          <a:bodyPr/>
          <a:lstStyle/>
          <a:p>
            <a:r>
              <a:rPr lang="en-US">
                <a:latin typeface="Open Sans"/>
              </a:rPr>
              <a:t>HUNGER HOTSPOTS</a:t>
            </a:r>
          </a:p>
        </p:txBody>
      </p:sp>
      <p:pic>
        <p:nvPicPr>
          <p:cNvPr id="19" name="Picture 18">
            <a:extLst>
              <a:ext uri="{FF2B5EF4-FFF2-40B4-BE49-F238E27FC236}">
                <a16:creationId xmlns:a16="http://schemas.microsoft.com/office/drawing/2014/main" id="{18399A01-6042-854E-B433-B236F76B1325}"/>
              </a:ext>
            </a:extLst>
          </p:cNvPr>
          <p:cNvPicPr>
            <a:picLocks noChangeAspect="1"/>
          </p:cNvPicPr>
          <p:nvPr/>
        </p:nvPicPr>
        <p:blipFill>
          <a:blip r:embed="rId2"/>
          <a:srcRect t="905" b="905"/>
          <a:stretch/>
        </p:blipFill>
        <p:spPr>
          <a:xfrm>
            <a:off x="1334815" y="979444"/>
            <a:ext cx="10857185" cy="5822931"/>
          </a:xfrm>
          <a:prstGeom prst="rect">
            <a:avLst/>
          </a:prstGeom>
          <a:ln>
            <a:noFill/>
          </a:ln>
        </p:spPr>
      </p:pic>
      <p:sp>
        <p:nvSpPr>
          <p:cNvPr id="11" name="TextBox 10">
            <a:extLst>
              <a:ext uri="{FF2B5EF4-FFF2-40B4-BE49-F238E27FC236}">
                <a16:creationId xmlns:a16="http://schemas.microsoft.com/office/drawing/2014/main" id="{C8051ACA-1D82-6D4E-AF08-EAFFCD414542}"/>
              </a:ext>
            </a:extLst>
          </p:cNvPr>
          <p:cNvSpPr txBox="1"/>
          <p:nvPr/>
        </p:nvSpPr>
        <p:spPr>
          <a:xfrm>
            <a:off x="1600198" y="870039"/>
            <a:ext cx="9375838" cy="369332"/>
          </a:xfrm>
          <a:prstGeom prst="rect">
            <a:avLst/>
          </a:prstGeom>
          <a:noFill/>
        </p:spPr>
        <p:txBody>
          <a:bodyPr wrap="square" lIns="91440" tIns="45720" rIns="91440" bIns="45720" rtlCol="0" anchor="t">
            <a:spAutoFit/>
          </a:bodyPr>
          <a:lstStyle/>
          <a:p>
            <a:r>
              <a:rPr lang="en-US">
                <a:solidFill>
                  <a:schemeClr val="accent1">
                    <a:lumMod val="50000"/>
                  </a:schemeClr>
                </a:solidFill>
                <a:latin typeface="Open Sans Light"/>
                <a:ea typeface="Open Sans Light" panose="020B0306030504020204" pitchFamily="34" charset="0"/>
                <a:cs typeface="Open Sans Light" panose="020B0306030504020204" pitchFamily="34" charset="0"/>
              </a:rPr>
              <a:t>FAO-WFP early warnings on acute food insecurity, August to November 2021 outlook</a:t>
            </a:r>
          </a:p>
        </p:txBody>
      </p:sp>
      <p:pic>
        <p:nvPicPr>
          <p:cNvPr id="3" name="Picture 2">
            <a:extLst>
              <a:ext uri="{FF2B5EF4-FFF2-40B4-BE49-F238E27FC236}">
                <a16:creationId xmlns:a16="http://schemas.microsoft.com/office/drawing/2014/main" id="{22C26D78-B30E-5446-A208-64CF43BC29DE}"/>
              </a:ext>
            </a:extLst>
          </p:cNvPr>
          <p:cNvPicPr>
            <a:picLocks noChangeAspect="1"/>
          </p:cNvPicPr>
          <p:nvPr/>
        </p:nvPicPr>
        <p:blipFill>
          <a:blip r:embed="rId3"/>
          <a:stretch>
            <a:fillRect/>
          </a:stretch>
        </p:blipFill>
        <p:spPr>
          <a:xfrm>
            <a:off x="8776557" y="-90159"/>
            <a:ext cx="3530600" cy="1092200"/>
          </a:xfrm>
          <a:prstGeom prst="rect">
            <a:avLst/>
          </a:prstGeom>
        </p:spPr>
      </p:pic>
    </p:spTree>
    <p:extLst>
      <p:ext uri="{BB962C8B-B14F-4D97-AF65-F5344CB8AC3E}">
        <p14:creationId xmlns:p14="http://schemas.microsoft.com/office/powerpoint/2010/main" val="277973391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70D1CA-340F-7142-BC28-491642DCB24B}"/>
              </a:ext>
            </a:extLst>
          </p:cNvPr>
          <p:cNvSpPr>
            <a:spLocks noGrp="1"/>
          </p:cNvSpPr>
          <p:nvPr>
            <p:ph type="title"/>
          </p:nvPr>
        </p:nvSpPr>
        <p:spPr/>
        <p:txBody>
          <a:bodyPr/>
          <a:lstStyle/>
          <a:p>
            <a:r>
              <a:rPr lang="en-US">
                <a:latin typeface="Open Sans Extrabold"/>
                <a:ea typeface="Open Sans Extrabold" panose="020B0606030504020204" pitchFamily="34" charset="0"/>
                <a:cs typeface="Open Sans Extrabold" panose="020B0606030504020204" pitchFamily="34" charset="0"/>
              </a:rPr>
              <a:t>UPCOMING TRENDS</a:t>
            </a:r>
          </a:p>
        </p:txBody>
      </p:sp>
      <p:sp>
        <p:nvSpPr>
          <p:cNvPr id="2" name="Content Placeholder 1">
            <a:extLst>
              <a:ext uri="{FF2B5EF4-FFF2-40B4-BE49-F238E27FC236}">
                <a16:creationId xmlns:a16="http://schemas.microsoft.com/office/drawing/2014/main" id="{8544B500-CDCC-4F4A-85EB-3C27EDF6D870}"/>
              </a:ext>
            </a:extLst>
          </p:cNvPr>
          <p:cNvSpPr>
            <a:spLocks noGrp="1"/>
          </p:cNvSpPr>
          <p:nvPr>
            <p:ph idx="1"/>
          </p:nvPr>
        </p:nvSpPr>
        <p:spPr>
          <a:xfrm>
            <a:off x="1704108" y="1049088"/>
            <a:ext cx="9954297" cy="5422521"/>
          </a:xfrm>
        </p:spPr>
        <p:txBody>
          <a:bodyPr vert="horz" wrap="square" lIns="91440" tIns="45720" rIns="91440" bIns="45720" rtlCol="0" anchor="t">
            <a:noAutofit/>
          </a:bodyPr>
          <a:lstStyle/>
          <a:p>
            <a:pPr algn="just"/>
            <a:r>
              <a:rPr lang="en-GB" sz="2000">
                <a:latin typeface="Open Sans"/>
                <a:ea typeface="Open Sans"/>
                <a:cs typeface="Open Sans"/>
              </a:rPr>
              <a:t>Over </a:t>
            </a:r>
            <a:r>
              <a:rPr lang="en-GB" sz="2000" b="1">
                <a:latin typeface="Open Sans"/>
                <a:ea typeface="Open Sans"/>
                <a:cs typeface="Open Sans"/>
              </a:rPr>
              <a:t>41 million people </a:t>
            </a:r>
            <a:r>
              <a:rPr lang="en-GB" sz="2000">
                <a:latin typeface="Open Sans"/>
                <a:ea typeface="Open Sans"/>
                <a:cs typeface="Open Sans"/>
              </a:rPr>
              <a:t>are now at risk of falling into famine or famine-like conditions, unless they receive immediate life-saving assistance.</a:t>
            </a:r>
            <a:endParaRPr lang="en-GB">
              <a:ea typeface="Open Sans"/>
              <a:cs typeface="Open Sans"/>
            </a:endParaRPr>
          </a:p>
          <a:p>
            <a:pPr algn="just">
              <a:lnSpc>
                <a:spcPct val="130000"/>
              </a:lnSpc>
            </a:pPr>
            <a:r>
              <a:rPr lang="en-GB" sz="2000">
                <a:latin typeface="Open Sans"/>
                <a:ea typeface="Open Sans"/>
                <a:cs typeface="Open Sans"/>
              </a:rPr>
              <a:t>Further upcoming deterioration likely across </a:t>
            </a:r>
            <a:r>
              <a:rPr lang="en-GB" sz="2000" b="1">
                <a:latin typeface="Open Sans"/>
                <a:ea typeface="Open Sans"/>
                <a:cs typeface="Open Sans"/>
              </a:rPr>
              <a:t>23 hotspots.</a:t>
            </a:r>
            <a:endParaRPr lang="en-GB" sz="2000">
              <a:ea typeface="Open Sans"/>
              <a:cs typeface="Open Sans"/>
            </a:endParaRPr>
          </a:p>
          <a:p>
            <a:pPr algn="just">
              <a:lnSpc>
                <a:spcPct val="130000"/>
              </a:lnSpc>
            </a:pPr>
            <a:r>
              <a:rPr lang="en-GB" sz="2000">
                <a:latin typeface="Open Sans"/>
                <a:ea typeface="Open Sans"/>
                <a:cs typeface="Open Sans"/>
              </a:rPr>
              <a:t>New highest-alert hotspots: </a:t>
            </a:r>
            <a:r>
              <a:rPr lang="en-GB" sz="2000" b="1">
                <a:latin typeface="Open Sans"/>
                <a:ea typeface="Open Sans"/>
                <a:cs typeface="Open Sans"/>
              </a:rPr>
              <a:t>Ethiopia</a:t>
            </a:r>
            <a:r>
              <a:rPr lang="en-GB" sz="2000">
                <a:latin typeface="Open Sans"/>
                <a:ea typeface="Open Sans"/>
                <a:cs typeface="Open Sans"/>
              </a:rPr>
              <a:t> and </a:t>
            </a:r>
            <a:r>
              <a:rPr lang="en-GB" sz="2000" b="1">
                <a:latin typeface="Open Sans"/>
                <a:ea typeface="Open Sans"/>
                <a:cs typeface="Open Sans"/>
              </a:rPr>
              <a:t>Madagascar</a:t>
            </a:r>
            <a:r>
              <a:rPr lang="en-GB" sz="2000">
                <a:latin typeface="Open Sans"/>
                <a:ea typeface="Open Sans"/>
                <a:cs typeface="Open Sans"/>
              </a:rPr>
              <a:t>. South Sudan, Yemen and Nigeria remain highest alert level hotspots from the previous edition.</a:t>
            </a:r>
          </a:p>
          <a:p>
            <a:pPr algn="just">
              <a:lnSpc>
                <a:spcPct val="130000"/>
              </a:lnSpc>
            </a:pPr>
            <a:r>
              <a:rPr lang="en-GB" sz="2000" b="1">
                <a:latin typeface="Open Sans"/>
                <a:ea typeface="Open Sans"/>
                <a:cs typeface="Open Sans"/>
              </a:rPr>
              <a:t>Chad</a:t>
            </a:r>
            <a:r>
              <a:rPr lang="en-GB" sz="2000">
                <a:latin typeface="Open Sans"/>
                <a:ea typeface="Open Sans"/>
                <a:cs typeface="Open Sans"/>
              </a:rPr>
              <a:t>, </a:t>
            </a:r>
            <a:r>
              <a:rPr lang="en-GB" sz="2000" b="1">
                <a:latin typeface="Open Sans"/>
                <a:ea typeface="Open Sans"/>
                <a:cs typeface="Open Sans"/>
              </a:rPr>
              <a:t>Colombia</a:t>
            </a:r>
            <a:r>
              <a:rPr lang="en-GB" sz="2000">
                <a:latin typeface="Open Sans"/>
                <a:ea typeface="Open Sans"/>
                <a:cs typeface="Open Sans"/>
              </a:rPr>
              <a:t>, the </a:t>
            </a:r>
            <a:r>
              <a:rPr lang="en-GB" sz="2000" b="1">
                <a:latin typeface="Open Sans"/>
                <a:ea typeface="Open Sans"/>
                <a:cs typeface="Open Sans"/>
              </a:rPr>
              <a:t>Democratic People’s Republic of Korea</a:t>
            </a:r>
            <a:r>
              <a:rPr lang="en-GB" sz="2000">
                <a:latin typeface="Open Sans"/>
                <a:ea typeface="Open Sans"/>
                <a:cs typeface="Open Sans"/>
              </a:rPr>
              <a:t>, </a:t>
            </a:r>
            <a:r>
              <a:rPr lang="en-GB" sz="2000" b="1">
                <a:latin typeface="Open Sans"/>
                <a:ea typeface="Open Sans"/>
                <a:cs typeface="Open Sans"/>
              </a:rPr>
              <a:t>Myanmar</a:t>
            </a:r>
            <a:r>
              <a:rPr lang="en-GB" sz="2000">
                <a:latin typeface="Open Sans"/>
                <a:ea typeface="Open Sans"/>
                <a:cs typeface="Open Sans"/>
              </a:rPr>
              <a:t>, </a:t>
            </a:r>
            <a:r>
              <a:rPr lang="en-GB" sz="2000" b="1">
                <a:latin typeface="Open Sans"/>
                <a:ea typeface="Open Sans"/>
                <a:cs typeface="Open Sans"/>
              </a:rPr>
              <a:t>Kenya</a:t>
            </a:r>
            <a:r>
              <a:rPr lang="en-GB" sz="2000">
                <a:latin typeface="Open Sans"/>
                <a:ea typeface="Open Sans"/>
                <a:cs typeface="Open Sans"/>
              </a:rPr>
              <a:t> and </a:t>
            </a:r>
            <a:r>
              <a:rPr lang="en-GB" sz="2000" b="1">
                <a:latin typeface="Open Sans"/>
                <a:ea typeface="Open Sans"/>
                <a:cs typeface="Open Sans"/>
              </a:rPr>
              <a:t>Nicaragua</a:t>
            </a:r>
            <a:r>
              <a:rPr lang="en-GB" sz="2000">
                <a:latin typeface="Open Sans"/>
                <a:ea typeface="Open Sans"/>
                <a:cs typeface="Open Sans"/>
              </a:rPr>
              <a:t> have been added to the list of hotspots.</a:t>
            </a:r>
          </a:p>
          <a:p>
            <a:pPr algn="just">
              <a:lnSpc>
                <a:spcPct val="130000"/>
              </a:lnSpc>
            </a:pPr>
            <a:r>
              <a:rPr lang="en-GB" sz="2000">
                <a:latin typeface="Open Sans"/>
                <a:ea typeface="Open Sans"/>
                <a:cs typeface="Open Sans"/>
              </a:rPr>
              <a:t>Main drivers of food insecurity are </a:t>
            </a:r>
            <a:r>
              <a:rPr lang="en-GB" sz="2000" b="1">
                <a:latin typeface="Open Sans"/>
                <a:ea typeface="Open Sans"/>
                <a:cs typeface="Open Sans"/>
              </a:rPr>
              <a:t>conflict and insecurity, </a:t>
            </a:r>
            <a:r>
              <a:rPr lang="en-CA" sz="2000">
                <a:latin typeface="Open Sans"/>
                <a:ea typeface="Open Sans"/>
                <a:cs typeface="Open Sans"/>
              </a:rPr>
              <a:t>COVID-19 pandemic-induced </a:t>
            </a:r>
            <a:r>
              <a:rPr lang="en-CA" sz="2000" b="1">
                <a:latin typeface="Open Sans"/>
                <a:ea typeface="Open Sans"/>
                <a:cs typeface="Open Sans"/>
              </a:rPr>
              <a:t>economic shocks </a:t>
            </a:r>
            <a:r>
              <a:rPr lang="en-CA" sz="2000">
                <a:latin typeface="Open Sans"/>
                <a:ea typeface="Open Sans"/>
                <a:cs typeface="Open Sans"/>
              </a:rPr>
              <a:t>and higher international </a:t>
            </a:r>
            <a:r>
              <a:rPr lang="en-CA" sz="2000" b="1">
                <a:latin typeface="Open Sans"/>
                <a:ea typeface="Open Sans"/>
                <a:cs typeface="Open Sans"/>
              </a:rPr>
              <a:t>food prices, </a:t>
            </a:r>
            <a:r>
              <a:rPr lang="en-GB" sz="2000" b="1">
                <a:latin typeface="Open Sans"/>
                <a:ea typeface="Open Sans"/>
                <a:cs typeface="Open Sans"/>
              </a:rPr>
              <a:t>weather extremes and climate variability, transboundary threats</a:t>
            </a:r>
            <a:r>
              <a:rPr lang="en-GB" sz="2000">
                <a:latin typeface="Open Sans"/>
                <a:ea typeface="Open Sans"/>
                <a:cs typeface="Open Sans"/>
              </a:rPr>
              <a:t>, and </a:t>
            </a:r>
            <a:r>
              <a:rPr lang="en-GB" sz="2000" b="1">
                <a:latin typeface="Open Sans"/>
                <a:ea typeface="Open Sans"/>
                <a:cs typeface="Open Sans"/>
              </a:rPr>
              <a:t>access constraints.</a:t>
            </a:r>
            <a:endParaRPr lang="en-GB" sz="2000">
              <a:latin typeface="Open Sans"/>
              <a:ea typeface="Open Sans"/>
              <a:cs typeface="Open Sans"/>
            </a:endParaRPr>
          </a:p>
          <a:p>
            <a:pPr algn="just">
              <a:lnSpc>
                <a:spcPct val="130000"/>
              </a:lnSpc>
            </a:pPr>
            <a:endParaRPr lang="en-GB" sz="2000">
              <a:latin typeface="Open Sans"/>
              <a:ea typeface="Open Sans"/>
              <a:cs typeface="Open Sans"/>
            </a:endParaRPr>
          </a:p>
        </p:txBody>
      </p:sp>
      <p:sp>
        <p:nvSpPr>
          <p:cNvPr id="5" name="Date Placeholder 4">
            <a:extLst>
              <a:ext uri="{FF2B5EF4-FFF2-40B4-BE49-F238E27FC236}">
                <a16:creationId xmlns:a16="http://schemas.microsoft.com/office/drawing/2014/main" id="{3CBAAC55-3484-3B4D-B0F3-E4A87472CBDE}"/>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
          </p:nvPr>
        </p:nvSpPr>
        <p:spPr/>
        <p:txBody>
          <a:bodyPr/>
          <a:lstStyle/>
          <a:p>
            <a:fld id="{1894B157-EACD-A645-AC0E-848D16D03D96}" type="slidenum">
              <a:rPr lang="en-US" smtClean="0"/>
              <a:t>3</a:t>
            </a:fld>
            <a:endParaRPr lang="en-US"/>
          </a:p>
        </p:txBody>
      </p:sp>
      <p:sp>
        <p:nvSpPr>
          <p:cNvPr id="18" name="Content Placeholder 1">
            <a:extLst>
              <a:ext uri="{FF2B5EF4-FFF2-40B4-BE49-F238E27FC236}">
                <a16:creationId xmlns:a16="http://schemas.microsoft.com/office/drawing/2014/main" id="{BE16C813-940C-6F4D-A6BD-4D4AAD1548B3}"/>
              </a:ext>
            </a:extLst>
          </p:cNvPr>
          <p:cNvSpPr txBox="1">
            <a:spLocks/>
          </p:cNvSpPr>
          <p:nvPr/>
        </p:nvSpPr>
        <p:spPr>
          <a:xfrm>
            <a:off x="1557864" y="990556"/>
            <a:ext cx="10360285" cy="4488283"/>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buNone/>
            </a:pPr>
            <a:endParaRPr lang="en-GB" sz="1400">
              <a:solidFill>
                <a:schemeClr val="bg2">
                  <a:lumMod val="10000"/>
                </a:schemeClr>
              </a:solidFill>
              <a:latin typeface="Open Sans"/>
              <a:ea typeface="Open Sans ExtraBold" panose="020B0906030804020204" pitchFamily="34" charset="0"/>
              <a:cs typeface="Open Sans ExtraBold" panose="020B0906030804020204" pitchFamily="34" charset="0"/>
            </a:endParaRPr>
          </a:p>
        </p:txBody>
      </p:sp>
    </p:spTree>
    <p:extLst>
      <p:ext uri="{BB962C8B-B14F-4D97-AF65-F5344CB8AC3E}">
        <p14:creationId xmlns:p14="http://schemas.microsoft.com/office/powerpoint/2010/main" val="185935911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70D1CA-340F-7142-BC28-491642DCB24B}"/>
              </a:ext>
            </a:extLst>
          </p:cNvPr>
          <p:cNvSpPr>
            <a:spLocks noGrp="1"/>
          </p:cNvSpPr>
          <p:nvPr>
            <p:ph type="title"/>
          </p:nvPr>
        </p:nvSpPr>
        <p:spPr/>
        <p:txBody>
          <a:bodyPr/>
          <a:lstStyle/>
          <a:p>
            <a:r>
              <a:rPr lang="en-GB">
                <a:latin typeface="Open Sans"/>
                <a:ea typeface="Open Sans"/>
                <a:cs typeface="Open Sans"/>
              </a:rPr>
              <a:t>COUNTRIES WITH CATASTROPHIC OUTLOOK</a:t>
            </a:r>
            <a:endParaRPr lang="en-US">
              <a:latin typeface="Open Sans"/>
              <a:ea typeface="Open Sans"/>
              <a:cs typeface="Open Sans"/>
            </a:endParaRPr>
          </a:p>
        </p:txBody>
      </p:sp>
      <p:sp>
        <p:nvSpPr>
          <p:cNvPr id="5" name="Date Placeholder 4">
            <a:extLst>
              <a:ext uri="{FF2B5EF4-FFF2-40B4-BE49-F238E27FC236}">
                <a16:creationId xmlns:a16="http://schemas.microsoft.com/office/drawing/2014/main" id="{3CBAAC55-3484-3B4D-B0F3-E4A87472CBDE}"/>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
          </p:nvPr>
        </p:nvSpPr>
        <p:spPr/>
        <p:txBody>
          <a:bodyPr/>
          <a:lstStyle/>
          <a:p>
            <a:fld id="{1894B157-EACD-A645-AC0E-848D16D03D96}" type="slidenum">
              <a:rPr lang="en-US" smtClean="0"/>
              <a:t>4</a:t>
            </a:fld>
            <a:endParaRPr lang="en-US"/>
          </a:p>
        </p:txBody>
      </p:sp>
      <p:grpSp>
        <p:nvGrpSpPr>
          <p:cNvPr id="2" name="Group 1">
            <a:extLst>
              <a:ext uri="{FF2B5EF4-FFF2-40B4-BE49-F238E27FC236}">
                <a16:creationId xmlns:a16="http://schemas.microsoft.com/office/drawing/2014/main" id="{9BC4CF91-381C-C64D-AEDD-3504999F04BC}"/>
              </a:ext>
            </a:extLst>
          </p:cNvPr>
          <p:cNvGrpSpPr/>
          <p:nvPr/>
        </p:nvGrpSpPr>
        <p:grpSpPr>
          <a:xfrm>
            <a:off x="1655356" y="980680"/>
            <a:ext cx="2357643" cy="1950099"/>
            <a:chOff x="1655356" y="980680"/>
            <a:chExt cx="2357643" cy="1950099"/>
          </a:xfrm>
        </p:grpSpPr>
        <p:sp>
          <p:nvSpPr>
            <p:cNvPr id="28" name="TextBox 27">
              <a:extLst>
                <a:ext uri="{FF2B5EF4-FFF2-40B4-BE49-F238E27FC236}">
                  <a16:creationId xmlns:a16="http://schemas.microsoft.com/office/drawing/2014/main" id="{B7405162-6A9B-C548-8C49-00703A07B5BE}"/>
                </a:ext>
              </a:extLst>
            </p:cNvPr>
            <p:cNvSpPr txBox="1"/>
            <p:nvPr/>
          </p:nvSpPr>
          <p:spPr>
            <a:xfrm>
              <a:off x="1677021" y="1391896"/>
              <a:ext cx="1955272" cy="1538883"/>
            </a:xfrm>
            <a:prstGeom prst="rect">
              <a:avLst/>
            </a:prstGeom>
            <a:noFill/>
          </p:spPr>
          <p:txBody>
            <a:bodyPr wrap="square" lIns="0" tIns="45720" rIns="0" bIns="45720" rtlCol="0" anchor="b">
              <a:spAutoFit/>
            </a:bodyPr>
            <a:lstStyle/>
            <a:p>
              <a:r>
                <a:rPr lang="en-US" sz="3200" b="1" noProof="1">
                  <a:latin typeface="Open Sans"/>
                  <a:ea typeface="Open Sans"/>
                  <a:cs typeface="Open Sans"/>
                </a:rPr>
                <a:t>2.1 M</a:t>
              </a:r>
              <a:r>
                <a:rPr lang="en-US" sz="2400" b="1" noProof="1">
                  <a:latin typeface="Open Sans"/>
                  <a:ea typeface="Open Sans"/>
                  <a:cs typeface="Open Sans"/>
                </a:rPr>
                <a:t> </a:t>
              </a:r>
              <a:endParaRPr lang="en-US">
                <a:ea typeface="Open Sans"/>
                <a:cs typeface="Open Sans"/>
              </a:endParaRPr>
            </a:p>
            <a:p>
              <a:r>
                <a:rPr lang="en-US" sz="1000" b="1" noProof="1">
                  <a:latin typeface="Open Sans"/>
                  <a:ea typeface="Open Sans"/>
                  <a:cs typeface="Open Sans"/>
                </a:rPr>
                <a:t>(IPC PHASE 4*)</a:t>
              </a:r>
            </a:p>
            <a:p>
              <a:endParaRPr lang="en-US" sz="1000" b="1" noProof="1">
                <a:latin typeface="Open Sans"/>
              </a:endParaRPr>
            </a:p>
            <a:p>
              <a:r>
                <a:rPr lang="en-US" sz="2200" b="1" noProof="1">
                  <a:latin typeface="Open Sans"/>
                </a:rPr>
                <a:t>401 000</a:t>
              </a:r>
              <a:endParaRPr lang="en-US" sz="2200" b="1" noProof="1">
                <a:latin typeface="Open Sans"/>
                <a:ea typeface="Open Sans"/>
                <a:cs typeface="Open Sans"/>
              </a:endParaRPr>
            </a:p>
            <a:p>
              <a:r>
                <a:rPr lang="en-US" sz="1000" b="1" noProof="1">
                  <a:ea typeface="+mn-lt"/>
                  <a:cs typeface="+mn-lt"/>
                </a:rPr>
                <a:t>(IPC PHASE 5, projections July to September 2021)</a:t>
              </a:r>
              <a:endParaRPr lang="en-US"/>
            </a:p>
          </p:txBody>
        </p:sp>
        <p:sp>
          <p:nvSpPr>
            <p:cNvPr id="29" name="Rectangle 28">
              <a:extLst>
                <a:ext uri="{FF2B5EF4-FFF2-40B4-BE49-F238E27FC236}">
                  <a16:creationId xmlns:a16="http://schemas.microsoft.com/office/drawing/2014/main" id="{A1F244C3-BD9C-D643-BD61-C783589C1109}"/>
                </a:ext>
              </a:extLst>
            </p:cNvPr>
            <p:cNvSpPr/>
            <p:nvPr/>
          </p:nvSpPr>
          <p:spPr>
            <a:xfrm rot="16200000">
              <a:off x="2717356" y="235480"/>
              <a:ext cx="36000" cy="216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71237027-F714-2E4F-80DF-A043BB491837}"/>
                </a:ext>
              </a:extLst>
            </p:cNvPr>
            <p:cNvSpPr txBox="1"/>
            <p:nvPr/>
          </p:nvSpPr>
          <p:spPr>
            <a:xfrm>
              <a:off x="1705302" y="980680"/>
              <a:ext cx="2307697" cy="338554"/>
            </a:xfrm>
            <a:prstGeom prst="rect">
              <a:avLst/>
            </a:prstGeom>
            <a:noFill/>
          </p:spPr>
          <p:txBody>
            <a:bodyPr wrap="square" lIns="0" tIns="45720" rIns="0" bIns="45720" rtlCol="0" anchor="b">
              <a:spAutoFit/>
            </a:bodyPr>
            <a:lstStyle/>
            <a:p>
              <a:r>
                <a:rPr lang="en-US" sz="1600" b="1" noProof="1">
                  <a:solidFill>
                    <a:schemeClr val="bg2">
                      <a:lumMod val="50000"/>
                    </a:schemeClr>
                  </a:solidFill>
                  <a:latin typeface="Open Sans"/>
                  <a:ea typeface="Roboto" panose="02000000000000000000" pitchFamily="2" charset="0"/>
                  <a:cs typeface="Open Sans Condensed Light" panose="020B0306030504020204" pitchFamily="34" charset="0"/>
                </a:rPr>
                <a:t>ETHIOPIA</a:t>
              </a:r>
            </a:p>
          </p:txBody>
        </p:sp>
      </p:grpSp>
      <p:sp>
        <p:nvSpPr>
          <p:cNvPr id="8" name="TextBox 7">
            <a:extLst>
              <a:ext uri="{FF2B5EF4-FFF2-40B4-BE49-F238E27FC236}">
                <a16:creationId xmlns:a16="http://schemas.microsoft.com/office/drawing/2014/main" id="{E6EAB58C-74F5-7A42-9D82-321B6200C83D}"/>
              </a:ext>
            </a:extLst>
          </p:cNvPr>
          <p:cNvSpPr txBox="1"/>
          <p:nvPr/>
        </p:nvSpPr>
        <p:spPr>
          <a:xfrm>
            <a:off x="1600199" y="6085815"/>
            <a:ext cx="2215158" cy="600164"/>
          </a:xfrm>
          <a:prstGeom prst="rect">
            <a:avLst/>
          </a:prstGeom>
          <a:noFill/>
        </p:spPr>
        <p:txBody>
          <a:bodyPr wrap="square" lIns="91440" tIns="45720" rIns="91440" bIns="45720" rtlCol="0" anchor="t">
            <a:spAutoFit/>
          </a:bodyPr>
          <a:lstStyle/>
          <a:p>
            <a:r>
              <a:rPr lang="en-US" sz="1100">
                <a:latin typeface="Open Sans"/>
                <a:ea typeface="Open Sans"/>
                <a:cs typeface="Open Sans"/>
              </a:rPr>
              <a:t>*Tigray and neighboring areas of Afar and Amhara, May- June 2021. </a:t>
            </a:r>
            <a:endParaRPr lang="en-US" sz="1100">
              <a:latin typeface="Open Sans" panose="020B0606030504020204" pitchFamily="34" charset="0"/>
              <a:ea typeface="Open Sans" panose="020B0606030504020204" pitchFamily="34" charset="0"/>
              <a:cs typeface="Open Sans" panose="020B0606030504020204" pitchFamily="34" charset="0"/>
            </a:endParaRPr>
          </a:p>
        </p:txBody>
      </p:sp>
      <p:sp>
        <p:nvSpPr>
          <p:cNvPr id="41" name="Content Placeholder 1">
            <a:extLst>
              <a:ext uri="{FF2B5EF4-FFF2-40B4-BE49-F238E27FC236}">
                <a16:creationId xmlns:a16="http://schemas.microsoft.com/office/drawing/2014/main" id="{84656DB6-F020-AA49-9F92-9BC8A6FCF6DF}"/>
              </a:ext>
            </a:extLst>
          </p:cNvPr>
          <p:cNvSpPr>
            <a:spLocks noGrp="1"/>
          </p:cNvSpPr>
          <p:nvPr>
            <p:ph idx="1"/>
          </p:nvPr>
        </p:nvSpPr>
        <p:spPr>
          <a:xfrm>
            <a:off x="4053090" y="1052294"/>
            <a:ext cx="7951138" cy="5248965"/>
          </a:xfrm>
        </p:spPr>
        <p:txBody>
          <a:bodyPr vert="horz" wrap="square" lIns="91440" tIns="45720" rIns="91440" bIns="45720" rtlCol="0" anchor="t">
            <a:noAutofit/>
          </a:bodyPr>
          <a:lstStyle/>
          <a:p>
            <a:pPr marL="0" indent="0" algn="just">
              <a:lnSpc>
                <a:spcPct val="130000"/>
              </a:lnSpc>
              <a:buNone/>
            </a:pPr>
            <a:r>
              <a:rPr lang="en-GB" sz="2000" b="1">
                <a:latin typeface="Open Sans"/>
                <a:ea typeface="Open Sans"/>
                <a:cs typeface="Open Sans"/>
              </a:rPr>
              <a:t>Outlook: </a:t>
            </a:r>
            <a:r>
              <a:rPr lang="en-GB" sz="2000">
                <a:latin typeface="Open Sans"/>
                <a:ea typeface="Open Sans"/>
                <a:cs typeface="Open Sans"/>
              </a:rPr>
              <a:t>The Tigray region is at risk of famine. Key food security drivers are armed conflict, climate variability and weather extremes. Grave concern due to resumption of hostilities and obstructions to emergency assistance.</a:t>
            </a:r>
            <a:endParaRPr lang="en-US"/>
          </a:p>
          <a:p>
            <a:pPr marL="0" indent="0">
              <a:lnSpc>
                <a:spcPct val="130000"/>
              </a:lnSpc>
              <a:buNone/>
            </a:pPr>
            <a:r>
              <a:rPr lang="en-GB" sz="2000" b="1">
                <a:latin typeface="Open Sans"/>
                <a:ea typeface="Open Sans"/>
                <a:cs typeface="Open Sans"/>
              </a:rPr>
              <a:t>Key Recommendations: </a:t>
            </a:r>
          </a:p>
          <a:p>
            <a:pPr algn="just">
              <a:lnSpc>
                <a:spcPct val="130000"/>
              </a:lnSpc>
            </a:pPr>
            <a:r>
              <a:rPr lang="en-GB" sz="2000" b="1">
                <a:latin typeface="Open Sans"/>
                <a:ea typeface="Open Sans"/>
                <a:cs typeface="Open Sans"/>
              </a:rPr>
              <a:t>Urgent flexible funding</a:t>
            </a:r>
            <a:r>
              <a:rPr lang="en-GB" sz="2000">
                <a:latin typeface="Open Sans"/>
                <a:ea typeface="Open Sans"/>
                <a:cs typeface="Open Sans"/>
              </a:rPr>
              <a:t> required to scale up aid operations</a:t>
            </a:r>
          </a:p>
          <a:p>
            <a:pPr algn="just">
              <a:lnSpc>
                <a:spcPct val="130000"/>
              </a:lnSpc>
            </a:pPr>
            <a:r>
              <a:rPr lang="en-GB" sz="2000" b="1">
                <a:latin typeface="Open Sans"/>
                <a:ea typeface="Open Sans"/>
                <a:cs typeface="Open Sans"/>
              </a:rPr>
              <a:t>Unimpeded and sustained humanitarian access</a:t>
            </a:r>
            <a:r>
              <a:rPr lang="en-GB" sz="2000">
                <a:latin typeface="Open Sans"/>
                <a:ea typeface="Open Sans"/>
                <a:cs typeface="Open Sans"/>
              </a:rPr>
              <a:t> crucial to prevent famine</a:t>
            </a:r>
          </a:p>
          <a:p>
            <a:pPr algn="just">
              <a:lnSpc>
                <a:spcPct val="130000"/>
              </a:lnSpc>
            </a:pPr>
            <a:r>
              <a:rPr lang="en-GB" sz="2000" b="1">
                <a:latin typeface="Open Sans"/>
                <a:ea typeface="Open Sans"/>
                <a:cs typeface="Open Sans"/>
              </a:rPr>
              <a:t>Unconditional cash and agricultural inputs</a:t>
            </a:r>
            <a:r>
              <a:rPr lang="en-GB" sz="2000">
                <a:latin typeface="Open Sans"/>
                <a:ea typeface="Open Sans"/>
                <a:cs typeface="Open Sans"/>
              </a:rPr>
              <a:t> to enhance production capacity and ensure a stable supply of nutritious food</a:t>
            </a:r>
            <a:endParaRPr lang="en-GB" sz="2000" b="1">
              <a:latin typeface="Open Sans"/>
              <a:ea typeface="Open Sans"/>
              <a:cs typeface="Open Sans"/>
            </a:endParaRPr>
          </a:p>
        </p:txBody>
      </p:sp>
      <p:pic>
        <p:nvPicPr>
          <p:cNvPr id="12" name="Graphic 11">
            <a:extLst>
              <a:ext uri="{FF2B5EF4-FFF2-40B4-BE49-F238E27FC236}">
                <a16:creationId xmlns:a16="http://schemas.microsoft.com/office/drawing/2014/main" id="{DEC1EBEE-0A6D-3447-8F57-8D01222C006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83517" y="3955522"/>
            <a:ext cx="2077057" cy="1604998"/>
          </a:xfrm>
          <a:prstGeom prst="rect">
            <a:avLst/>
          </a:prstGeom>
        </p:spPr>
      </p:pic>
    </p:spTree>
    <p:extLst>
      <p:ext uri="{BB962C8B-B14F-4D97-AF65-F5344CB8AC3E}">
        <p14:creationId xmlns:p14="http://schemas.microsoft.com/office/powerpoint/2010/main" val="195024471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70D1CA-340F-7142-BC28-491642DCB24B}"/>
              </a:ext>
            </a:extLst>
          </p:cNvPr>
          <p:cNvSpPr>
            <a:spLocks noGrp="1"/>
          </p:cNvSpPr>
          <p:nvPr>
            <p:ph type="title"/>
          </p:nvPr>
        </p:nvSpPr>
        <p:spPr/>
        <p:txBody>
          <a:bodyPr/>
          <a:lstStyle/>
          <a:p>
            <a:r>
              <a:rPr lang="en-GB">
                <a:latin typeface="Open Sans"/>
                <a:ea typeface="Open Sans"/>
                <a:cs typeface="Open Sans"/>
              </a:rPr>
              <a:t>COUNTRIES WITH CATASTROPHIC OUTLOOK</a:t>
            </a:r>
            <a:endParaRPr lang="en-US">
              <a:latin typeface="Open Sans"/>
              <a:ea typeface="Open Sans"/>
              <a:cs typeface="Open Sans"/>
            </a:endParaRPr>
          </a:p>
        </p:txBody>
      </p:sp>
      <p:sp>
        <p:nvSpPr>
          <p:cNvPr id="5" name="Date Placeholder 4">
            <a:extLst>
              <a:ext uri="{FF2B5EF4-FFF2-40B4-BE49-F238E27FC236}">
                <a16:creationId xmlns:a16="http://schemas.microsoft.com/office/drawing/2014/main" id="{3CBAAC55-3484-3B4D-B0F3-E4A87472CBDE}"/>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
          </p:nvPr>
        </p:nvSpPr>
        <p:spPr/>
        <p:txBody>
          <a:bodyPr/>
          <a:lstStyle/>
          <a:p>
            <a:fld id="{1894B157-EACD-A645-AC0E-848D16D03D96}" type="slidenum">
              <a:rPr lang="en-US" smtClean="0"/>
              <a:t>5</a:t>
            </a:fld>
            <a:endParaRPr lang="en-US"/>
          </a:p>
        </p:txBody>
      </p:sp>
      <p:sp>
        <p:nvSpPr>
          <p:cNvPr id="42" name="Content Placeholder 1">
            <a:extLst>
              <a:ext uri="{FF2B5EF4-FFF2-40B4-BE49-F238E27FC236}">
                <a16:creationId xmlns:a16="http://schemas.microsoft.com/office/drawing/2014/main" id="{5A05919D-1FEB-A647-ABCE-1F25490FC362}"/>
              </a:ext>
            </a:extLst>
          </p:cNvPr>
          <p:cNvSpPr txBox="1">
            <a:spLocks/>
          </p:cNvSpPr>
          <p:nvPr/>
        </p:nvSpPr>
        <p:spPr>
          <a:xfrm>
            <a:off x="4056297" y="1029107"/>
            <a:ext cx="7768359" cy="5639062"/>
          </a:xfrm>
          <a:prstGeom prst="rect">
            <a:avLst/>
          </a:prstGeom>
        </p:spPr>
        <p:txBody>
          <a:bodyPr vert="horz" wrap="square"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30000"/>
              </a:lnSpc>
              <a:buNone/>
            </a:pPr>
            <a:r>
              <a:rPr lang="en-GB" sz="2000" b="1">
                <a:latin typeface="Open Sans"/>
                <a:ea typeface="Open Sans"/>
                <a:cs typeface="Open Sans"/>
              </a:rPr>
              <a:t>Outlook: </a:t>
            </a:r>
            <a:r>
              <a:rPr lang="en-GB" sz="2000">
                <a:latin typeface="Open Sans"/>
                <a:ea typeface="Open Sans"/>
                <a:cs typeface="Open Sans"/>
              </a:rPr>
              <a:t>Worst drought in 40 years, coupled with fall armyworms and locust invasion, has led to low harvest in 2021, especially in the south. COVID-19 related income losses, with limited availability of staple foods and their increased prices are pushing people into extreme poverty.</a:t>
            </a:r>
            <a:endParaRPr lang="en-GB" sz="2000">
              <a:latin typeface="Open Sans"/>
            </a:endParaRPr>
          </a:p>
          <a:p>
            <a:pPr marL="0" indent="0" algn="just">
              <a:lnSpc>
                <a:spcPct val="130000"/>
              </a:lnSpc>
              <a:buNone/>
            </a:pPr>
            <a:r>
              <a:rPr lang="en-GB" sz="2000" b="1">
                <a:latin typeface="Open Sans"/>
                <a:ea typeface="Open Sans"/>
                <a:cs typeface="Open Sans"/>
              </a:rPr>
              <a:t>Key Recommendations: </a:t>
            </a:r>
          </a:p>
          <a:p>
            <a:pPr marL="342900" indent="-342900" algn="just">
              <a:lnSpc>
                <a:spcPct val="130000"/>
              </a:lnSpc>
            </a:pPr>
            <a:r>
              <a:rPr lang="en-GB" sz="2000" b="1">
                <a:latin typeface="Open Sans"/>
                <a:ea typeface="Open Sans"/>
                <a:cs typeface="Open Sans"/>
              </a:rPr>
              <a:t>Urgent additional resource mobilization</a:t>
            </a:r>
            <a:r>
              <a:rPr lang="en-GB" sz="2000">
                <a:latin typeface="Open Sans"/>
                <a:ea typeface="Open Sans"/>
                <a:cs typeface="Open Sans"/>
              </a:rPr>
              <a:t> required to ensure continuation of emergency food and nutrition assistance</a:t>
            </a:r>
          </a:p>
          <a:p>
            <a:pPr marL="342900" indent="-342900" algn="just">
              <a:lnSpc>
                <a:spcPct val="130000"/>
              </a:lnSpc>
            </a:pPr>
            <a:r>
              <a:rPr lang="en-GB" sz="2000" b="1">
                <a:latin typeface="Open Sans"/>
                <a:ea typeface="Open Sans"/>
                <a:cs typeface="Open Sans"/>
              </a:rPr>
              <a:t>Urgently and immediately scale up emergency livelihood assistance, including in preparation for the upcoming agricultural season</a:t>
            </a:r>
            <a:r>
              <a:rPr lang="en-GB" sz="2000">
                <a:latin typeface="Open Sans"/>
                <a:ea typeface="Open Sans"/>
                <a:cs typeface="Open Sans"/>
              </a:rPr>
              <a:t> (provision of seeds and unconditional cash)</a:t>
            </a:r>
            <a:endParaRPr lang="en-GB" sz="2000" b="1">
              <a:latin typeface="Open Sans"/>
              <a:ea typeface="Open Sans"/>
              <a:cs typeface="Open Sans"/>
            </a:endParaRPr>
          </a:p>
        </p:txBody>
      </p:sp>
      <p:grpSp>
        <p:nvGrpSpPr>
          <p:cNvPr id="17" name="Group 16">
            <a:extLst>
              <a:ext uri="{FF2B5EF4-FFF2-40B4-BE49-F238E27FC236}">
                <a16:creationId xmlns:a16="http://schemas.microsoft.com/office/drawing/2014/main" id="{1C97D33C-0661-1C44-BC27-C8ABC46DE1E0}"/>
              </a:ext>
            </a:extLst>
          </p:cNvPr>
          <p:cNvGrpSpPr/>
          <p:nvPr/>
        </p:nvGrpSpPr>
        <p:grpSpPr>
          <a:xfrm>
            <a:off x="1663698" y="986341"/>
            <a:ext cx="2357643" cy="1995379"/>
            <a:chOff x="1655356" y="980680"/>
            <a:chExt cx="2357643" cy="1995379"/>
          </a:xfrm>
        </p:grpSpPr>
        <p:sp>
          <p:nvSpPr>
            <p:cNvPr id="18" name="TextBox 17">
              <a:extLst>
                <a:ext uri="{FF2B5EF4-FFF2-40B4-BE49-F238E27FC236}">
                  <a16:creationId xmlns:a16="http://schemas.microsoft.com/office/drawing/2014/main" id="{7BC063AE-41F5-3244-811D-C8A25387B65F}"/>
                </a:ext>
              </a:extLst>
            </p:cNvPr>
            <p:cNvSpPr txBox="1"/>
            <p:nvPr/>
          </p:nvSpPr>
          <p:spPr>
            <a:xfrm>
              <a:off x="1705302" y="1437176"/>
              <a:ext cx="1955272" cy="1538883"/>
            </a:xfrm>
            <a:prstGeom prst="rect">
              <a:avLst/>
            </a:prstGeom>
            <a:noFill/>
          </p:spPr>
          <p:txBody>
            <a:bodyPr wrap="square" lIns="0" tIns="45720" rIns="0" bIns="45720" rtlCol="0" anchor="b">
              <a:spAutoFit/>
            </a:bodyPr>
            <a:lstStyle/>
            <a:p>
              <a:r>
                <a:rPr lang="en-US" sz="3200" b="1" noProof="1">
                  <a:latin typeface="Open Sans"/>
                  <a:ea typeface="Open Sans"/>
                  <a:cs typeface="Open Sans"/>
                </a:rPr>
                <a:t>484 K</a:t>
              </a:r>
              <a:endParaRPr lang="en-US">
                <a:ea typeface="Open Sans"/>
                <a:cs typeface="Open Sans"/>
              </a:endParaRPr>
            </a:p>
            <a:p>
              <a:r>
                <a:rPr lang="en-US" sz="1000" b="1" noProof="1">
                  <a:latin typeface="Open Sans"/>
                  <a:ea typeface="Open Sans"/>
                  <a:cs typeface="Open Sans"/>
                </a:rPr>
                <a:t>(IPC PHASE 4)</a:t>
              </a:r>
            </a:p>
            <a:p>
              <a:endParaRPr lang="en-US" sz="1000" b="1" noProof="1">
                <a:latin typeface="Open Sans"/>
              </a:endParaRPr>
            </a:p>
            <a:p>
              <a:r>
                <a:rPr lang="en-US" sz="2200" b="1" noProof="1">
                  <a:latin typeface="Open Sans"/>
                </a:rPr>
                <a:t>28 000</a:t>
              </a:r>
              <a:endParaRPr lang="en-US" sz="2200" b="1" noProof="1">
                <a:latin typeface="Open Sans"/>
                <a:ea typeface="Open Sans"/>
                <a:cs typeface="Open Sans"/>
              </a:endParaRPr>
            </a:p>
            <a:p>
              <a:r>
                <a:rPr lang="en-US" sz="1000" b="1" noProof="1">
                  <a:ea typeface="+mn-lt"/>
                  <a:cs typeface="+mn-lt"/>
                </a:rPr>
                <a:t>(IPC PHASE 5, projections October to  December 2021)</a:t>
              </a:r>
              <a:endParaRPr lang="en-US"/>
            </a:p>
          </p:txBody>
        </p:sp>
        <p:sp>
          <p:nvSpPr>
            <p:cNvPr id="19" name="Rectangle 18">
              <a:extLst>
                <a:ext uri="{FF2B5EF4-FFF2-40B4-BE49-F238E27FC236}">
                  <a16:creationId xmlns:a16="http://schemas.microsoft.com/office/drawing/2014/main" id="{3D5350C0-FE85-4E44-9377-F63DFC3EA24D}"/>
                </a:ext>
              </a:extLst>
            </p:cNvPr>
            <p:cNvSpPr/>
            <p:nvPr/>
          </p:nvSpPr>
          <p:spPr>
            <a:xfrm rot="16200000">
              <a:off x="2717356" y="235480"/>
              <a:ext cx="36000" cy="216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7B4CD9BF-DB60-A44C-843C-F2F522D1B8B9}"/>
                </a:ext>
              </a:extLst>
            </p:cNvPr>
            <p:cNvSpPr txBox="1"/>
            <p:nvPr/>
          </p:nvSpPr>
          <p:spPr>
            <a:xfrm>
              <a:off x="1705302" y="980680"/>
              <a:ext cx="2307697" cy="338554"/>
            </a:xfrm>
            <a:prstGeom prst="rect">
              <a:avLst/>
            </a:prstGeom>
            <a:noFill/>
          </p:spPr>
          <p:txBody>
            <a:bodyPr wrap="square" lIns="0" tIns="45720" rIns="0" bIns="45720" rtlCol="0" anchor="b">
              <a:spAutoFit/>
            </a:bodyPr>
            <a:lstStyle/>
            <a:p>
              <a:r>
                <a:rPr lang="en-US" sz="1600" b="1" noProof="1">
                  <a:solidFill>
                    <a:schemeClr val="bg2">
                      <a:lumMod val="50000"/>
                    </a:schemeClr>
                  </a:solidFill>
                  <a:latin typeface="Open Sans"/>
                  <a:ea typeface="Roboto" panose="02000000000000000000" pitchFamily="2" charset="0"/>
                  <a:cs typeface="Open Sans Condensed Light" panose="020B0306030504020204" pitchFamily="34" charset="0"/>
                </a:rPr>
                <a:t>MADAGASCAR</a:t>
              </a:r>
            </a:p>
          </p:txBody>
        </p:sp>
      </p:grpSp>
      <p:pic>
        <p:nvPicPr>
          <p:cNvPr id="10" name="Graphic 9">
            <a:extLst>
              <a:ext uri="{FF2B5EF4-FFF2-40B4-BE49-F238E27FC236}">
                <a16:creationId xmlns:a16="http://schemas.microsoft.com/office/drawing/2014/main" id="{84804914-0BB4-8A42-A6BE-854E3E80584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86715" y="4071133"/>
            <a:ext cx="1195576" cy="2350624"/>
          </a:xfrm>
          <a:prstGeom prst="rect">
            <a:avLst/>
          </a:prstGeom>
        </p:spPr>
      </p:pic>
    </p:spTree>
    <p:extLst>
      <p:ext uri="{BB962C8B-B14F-4D97-AF65-F5344CB8AC3E}">
        <p14:creationId xmlns:p14="http://schemas.microsoft.com/office/powerpoint/2010/main" val="85231108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70D1CA-340F-7142-BC28-491642DCB24B}"/>
              </a:ext>
            </a:extLst>
          </p:cNvPr>
          <p:cNvSpPr>
            <a:spLocks noGrp="1"/>
          </p:cNvSpPr>
          <p:nvPr>
            <p:ph type="title"/>
          </p:nvPr>
        </p:nvSpPr>
        <p:spPr>
          <a:xfrm>
            <a:off x="1431281" y="147997"/>
            <a:ext cx="10263252" cy="392303"/>
          </a:xfrm>
        </p:spPr>
        <p:txBody>
          <a:bodyPr>
            <a:noAutofit/>
          </a:bodyPr>
          <a:lstStyle/>
          <a:p>
            <a:r>
              <a:rPr lang="en-GB" sz="2400">
                <a:latin typeface="Open Sans"/>
                <a:ea typeface="Open Sans"/>
                <a:cs typeface="Open Sans"/>
              </a:rPr>
              <a:t>COUNTRIES WITH CATASTROPHIC OUTLOOK</a:t>
            </a:r>
            <a:endParaRPr lang="en-US" sz="2400">
              <a:latin typeface="Open Sans"/>
              <a:ea typeface="Open Sans"/>
              <a:cs typeface="Open Sans"/>
            </a:endParaRPr>
          </a:p>
        </p:txBody>
      </p:sp>
      <p:sp>
        <p:nvSpPr>
          <p:cNvPr id="5" name="Date Placeholder 4">
            <a:extLst>
              <a:ext uri="{FF2B5EF4-FFF2-40B4-BE49-F238E27FC236}">
                <a16:creationId xmlns:a16="http://schemas.microsoft.com/office/drawing/2014/main" id="{3CBAAC55-3484-3B4D-B0F3-E4A87472CBDE}"/>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
          </p:nvPr>
        </p:nvSpPr>
        <p:spPr/>
        <p:txBody>
          <a:bodyPr/>
          <a:lstStyle/>
          <a:p>
            <a:fld id="{1894B157-EACD-A645-AC0E-848D16D03D96}" type="slidenum">
              <a:rPr lang="en-US" smtClean="0"/>
              <a:t>6</a:t>
            </a:fld>
            <a:endParaRPr lang="en-US"/>
          </a:p>
        </p:txBody>
      </p:sp>
      <p:sp>
        <p:nvSpPr>
          <p:cNvPr id="37" name="Content Placeholder 1">
            <a:extLst>
              <a:ext uri="{FF2B5EF4-FFF2-40B4-BE49-F238E27FC236}">
                <a16:creationId xmlns:a16="http://schemas.microsoft.com/office/drawing/2014/main" id="{11CB0CC9-199F-C947-9ED6-C20376FE5995}"/>
              </a:ext>
            </a:extLst>
          </p:cNvPr>
          <p:cNvSpPr>
            <a:spLocks noGrp="1"/>
          </p:cNvSpPr>
          <p:nvPr>
            <p:ph idx="1"/>
          </p:nvPr>
        </p:nvSpPr>
        <p:spPr>
          <a:xfrm>
            <a:off x="3023073" y="3074614"/>
            <a:ext cx="9168927" cy="1384995"/>
          </a:xfrm>
        </p:spPr>
        <p:txBody>
          <a:bodyPr vert="horz" wrap="square" lIns="91440" tIns="45720" rIns="91440" bIns="45720" rtlCol="0" anchor="t">
            <a:noAutofit/>
          </a:bodyPr>
          <a:lstStyle/>
          <a:p>
            <a:pPr marL="0" indent="0">
              <a:lnSpc>
                <a:spcPct val="130000"/>
              </a:lnSpc>
              <a:buNone/>
            </a:pPr>
            <a:r>
              <a:rPr lang="en-GB" sz="1300" b="1">
                <a:latin typeface="Open Sans"/>
                <a:ea typeface="Open Sans"/>
                <a:cs typeface="Open Sans"/>
              </a:rPr>
              <a:t>Outlook</a:t>
            </a:r>
            <a:r>
              <a:rPr lang="en-GB" sz="1300">
                <a:latin typeface="Open Sans"/>
                <a:ea typeface="Open Sans"/>
                <a:cs typeface="Open Sans"/>
              </a:rPr>
              <a:t>: </a:t>
            </a:r>
            <a:r>
              <a:rPr lang="en-CA" sz="1300">
                <a:latin typeface="Open Sans"/>
                <a:ea typeface="Open Sans"/>
                <a:cs typeface="Open Sans"/>
              </a:rPr>
              <a:t>The number of people in</a:t>
            </a:r>
            <a:r>
              <a:rPr lang="en-CA" sz="1300" b="1">
                <a:latin typeface="Open Sans"/>
                <a:ea typeface="Open Sans"/>
                <a:cs typeface="Open Sans"/>
              </a:rPr>
              <a:t> </a:t>
            </a:r>
            <a:r>
              <a:rPr lang="en-CA" sz="1300">
                <a:latin typeface="Open Sans"/>
                <a:ea typeface="Open Sans"/>
                <a:cs typeface="Open Sans"/>
              </a:rPr>
              <a:t>catastrophe (IPC Phase 5) was estimated to triple in Yemen by June. The risk of more people facing famine-like conditions may have been contained but any progress could be rapidly undone. </a:t>
            </a:r>
            <a:endParaRPr lang="en-US" sz="1300">
              <a:latin typeface="Open Sans"/>
              <a:ea typeface="Open Sans"/>
              <a:cs typeface="Open Sans"/>
            </a:endParaRPr>
          </a:p>
          <a:p>
            <a:pPr marL="0" indent="0">
              <a:lnSpc>
                <a:spcPct val="130000"/>
              </a:lnSpc>
              <a:buNone/>
            </a:pPr>
            <a:r>
              <a:rPr lang="en-GB" sz="1300" b="1">
                <a:latin typeface="Open Sans"/>
                <a:ea typeface="Open Sans"/>
                <a:cs typeface="Open Sans"/>
              </a:rPr>
              <a:t>Key Recommendations</a:t>
            </a:r>
            <a:r>
              <a:rPr lang="en-GB" sz="1300">
                <a:latin typeface="Open Sans"/>
                <a:ea typeface="Open Sans"/>
                <a:cs typeface="Open Sans"/>
              </a:rPr>
              <a:t>: Upscale support to crop farmers and livestock keepers; continue desert locust surveillance and control operations. Mobilise support to revert to full humanitarian assistance across all governorates.</a:t>
            </a:r>
          </a:p>
        </p:txBody>
      </p:sp>
      <p:sp>
        <p:nvSpPr>
          <p:cNvPr id="39" name="Content Placeholder 1">
            <a:extLst>
              <a:ext uri="{FF2B5EF4-FFF2-40B4-BE49-F238E27FC236}">
                <a16:creationId xmlns:a16="http://schemas.microsoft.com/office/drawing/2014/main" id="{272A18F2-1C4B-DD41-8F6A-B7A9DBED805D}"/>
              </a:ext>
            </a:extLst>
          </p:cNvPr>
          <p:cNvSpPr txBox="1">
            <a:spLocks/>
          </p:cNvSpPr>
          <p:nvPr/>
        </p:nvSpPr>
        <p:spPr>
          <a:xfrm>
            <a:off x="2990702" y="5015316"/>
            <a:ext cx="9201298" cy="1685093"/>
          </a:xfrm>
          <a:prstGeom prst="rect">
            <a:avLst/>
          </a:prstGeom>
        </p:spPr>
        <p:txBody>
          <a:bodyPr vert="horz" wrap="square"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buNone/>
            </a:pPr>
            <a:r>
              <a:rPr lang="en-GB" sz="1300" b="1">
                <a:latin typeface="Open Sans"/>
                <a:ea typeface="Open Sans"/>
                <a:cs typeface="Open Sans"/>
              </a:rPr>
              <a:t>Outlook</a:t>
            </a:r>
            <a:r>
              <a:rPr lang="en-GB" sz="1300">
                <a:latin typeface="Open Sans"/>
                <a:ea typeface="Open Sans"/>
                <a:cs typeface="Open Sans"/>
              </a:rPr>
              <a:t>: </a:t>
            </a:r>
            <a:r>
              <a:rPr lang="en-CA" sz="1300">
                <a:latin typeface="Open Sans"/>
                <a:ea typeface="Open Sans"/>
                <a:cs typeface="Open Sans"/>
              </a:rPr>
              <a:t>The situation remains extremely concerning in conflict-affected areas of northern Nigeria. Populations in areas of </a:t>
            </a:r>
            <a:r>
              <a:rPr lang="en-CA" sz="1300" err="1">
                <a:latin typeface="Open Sans"/>
                <a:ea typeface="Open Sans"/>
                <a:cs typeface="Open Sans"/>
              </a:rPr>
              <a:t>Borno</a:t>
            </a:r>
            <a:r>
              <a:rPr lang="en-CA" sz="1300">
                <a:latin typeface="Open Sans"/>
                <a:ea typeface="Open Sans"/>
                <a:cs typeface="Open Sans"/>
              </a:rPr>
              <a:t> State may be at risk of catastrophic food insecurity.</a:t>
            </a:r>
            <a:endParaRPr lang="en-US" sz="1300"/>
          </a:p>
          <a:p>
            <a:pPr marL="0" indent="0">
              <a:lnSpc>
                <a:spcPct val="130000"/>
              </a:lnSpc>
              <a:buNone/>
            </a:pPr>
            <a:r>
              <a:rPr lang="en-GB" sz="1300" b="1">
                <a:latin typeface="Open Sans"/>
                <a:ea typeface="Open Sans"/>
                <a:cs typeface="Open Sans"/>
              </a:rPr>
              <a:t>Key Recommendations</a:t>
            </a:r>
            <a:r>
              <a:rPr lang="en-GB" sz="1300">
                <a:latin typeface="Open Sans"/>
                <a:ea typeface="Open Sans"/>
                <a:cs typeface="Open Sans"/>
              </a:rPr>
              <a:t>: Expand unimpeded humanitarian access to conflict-affected areas in the northeast, allowing for the lean-season scale-up of life-saving assistance. Improve agricultural production and nutrition through seeds distribution for rainy and dry season, livestock re-stocking, distribution of fish starter and processing kits, among other priorities.</a:t>
            </a:r>
            <a:endParaRPr lang="en-GB" sz="1300" b="1">
              <a:highlight>
                <a:srgbClr val="FFFF00"/>
              </a:highlight>
              <a:ea typeface="Open Sans"/>
              <a:cs typeface="Open Sans"/>
            </a:endParaRPr>
          </a:p>
        </p:txBody>
      </p:sp>
      <p:sp>
        <p:nvSpPr>
          <p:cNvPr id="54" name="TextBox 53">
            <a:extLst>
              <a:ext uri="{FF2B5EF4-FFF2-40B4-BE49-F238E27FC236}">
                <a16:creationId xmlns:a16="http://schemas.microsoft.com/office/drawing/2014/main" id="{A341B074-4366-AA40-BA66-2D1FC30B78D1}"/>
              </a:ext>
            </a:extLst>
          </p:cNvPr>
          <p:cNvSpPr txBox="1"/>
          <p:nvPr/>
        </p:nvSpPr>
        <p:spPr>
          <a:xfrm>
            <a:off x="1555589" y="1066703"/>
            <a:ext cx="1426578" cy="1384995"/>
          </a:xfrm>
          <a:prstGeom prst="rect">
            <a:avLst/>
          </a:prstGeom>
          <a:noFill/>
        </p:spPr>
        <p:txBody>
          <a:bodyPr wrap="square" lIns="0" tIns="45720" rIns="0" bIns="45720" rtlCol="0" anchor="b">
            <a:spAutoFit/>
          </a:bodyPr>
          <a:lstStyle/>
          <a:p>
            <a:r>
              <a:rPr lang="en-US" sz="3200" b="1" noProof="1">
                <a:latin typeface="Open Sans"/>
                <a:ea typeface="Open Sans"/>
                <a:cs typeface="Open Sans"/>
              </a:rPr>
              <a:t>2.4 M</a:t>
            </a:r>
            <a:endParaRPr lang="en-US">
              <a:ea typeface="Open Sans"/>
              <a:cs typeface="Open Sans"/>
            </a:endParaRPr>
          </a:p>
          <a:p>
            <a:r>
              <a:rPr lang="en-US" sz="1000" b="1" noProof="1">
                <a:latin typeface="Open Sans"/>
                <a:ea typeface="Open Sans"/>
                <a:cs typeface="Open Sans"/>
              </a:rPr>
              <a:t>(IPC PHASE 4)</a:t>
            </a:r>
          </a:p>
          <a:p>
            <a:endParaRPr lang="en-US" sz="1000" b="1" noProof="1">
              <a:latin typeface="Open Sans"/>
            </a:endParaRPr>
          </a:p>
          <a:p>
            <a:r>
              <a:rPr lang="en-US" sz="2200" b="1" noProof="1">
                <a:latin typeface="Open Sans"/>
              </a:rPr>
              <a:t>108 000</a:t>
            </a:r>
            <a:endParaRPr lang="en-US" sz="2200" b="1" noProof="1">
              <a:latin typeface="Open Sans"/>
              <a:ea typeface="Open Sans"/>
              <a:cs typeface="Open Sans"/>
            </a:endParaRPr>
          </a:p>
          <a:p>
            <a:r>
              <a:rPr lang="en-US" sz="1000" b="1" noProof="1">
                <a:ea typeface="+mn-lt"/>
                <a:cs typeface="+mn-lt"/>
              </a:rPr>
              <a:t>(IPC PHASE 5)</a:t>
            </a:r>
            <a:endParaRPr lang="en-US"/>
          </a:p>
        </p:txBody>
      </p:sp>
      <p:sp>
        <p:nvSpPr>
          <p:cNvPr id="55" name="Rectangle 54">
            <a:extLst>
              <a:ext uri="{FF2B5EF4-FFF2-40B4-BE49-F238E27FC236}">
                <a16:creationId xmlns:a16="http://schemas.microsoft.com/office/drawing/2014/main" id="{A7809E2E-1B53-AA49-B59C-CEA7EC6DD815}"/>
              </a:ext>
            </a:extLst>
          </p:cNvPr>
          <p:cNvSpPr/>
          <p:nvPr/>
        </p:nvSpPr>
        <p:spPr>
          <a:xfrm rot="16200000">
            <a:off x="6752729" y="-4190915"/>
            <a:ext cx="45719" cy="1044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4B9AC542-48E1-C247-B91A-FCC2C48D5163}"/>
              </a:ext>
            </a:extLst>
          </p:cNvPr>
          <p:cNvSpPr txBox="1"/>
          <p:nvPr/>
        </p:nvSpPr>
        <p:spPr>
          <a:xfrm>
            <a:off x="1555589" y="667670"/>
            <a:ext cx="1724397" cy="338554"/>
          </a:xfrm>
          <a:prstGeom prst="rect">
            <a:avLst/>
          </a:prstGeom>
          <a:noFill/>
        </p:spPr>
        <p:txBody>
          <a:bodyPr wrap="square" lIns="0" tIns="45720" rIns="0" bIns="45720" rtlCol="0" anchor="b">
            <a:spAutoFit/>
          </a:bodyPr>
          <a:lstStyle/>
          <a:p>
            <a:r>
              <a:rPr lang="en-US" sz="1600" b="1" noProof="1">
                <a:solidFill>
                  <a:schemeClr val="bg2">
                    <a:lumMod val="50000"/>
                  </a:schemeClr>
                </a:solidFill>
                <a:latin typeface="Open Sans"/>
                <a:ea typeface="Roboto" panose="02000000000000000000" pitchFamily="2" charset="0"/>
                <a:cs typeface="Open Sans Condensed Light" panose="020B0306030504020204" pitchFamily="34" charset="0"/>
              </a:rPr>
              <a:t>SOUTH SUDAN</a:t>
            </a:r>
          </a:p>
        </p:txBody>
      </p:sp>
      <p:sp>
        <p:nvSpPr>
          <p:cNvPr id="58" name="TextBox 57">
            <a:extLst>
              <a:ext uri="{FF2B5EF4-FFF2-40B4-BE49-F238E27FC236}">
                <a16:creationId xmlns:a16="http://schemas.microsoft.com/office/drawing/2014/main" id="{3CA1DDC6-8D75-394D-9D8B-1674587C638B}"/>
              </a:ext>
            </a:extLst>
          </p:cNvPr>
          <p:cNvSpPr txBox="1"/>
          <p:nvPr/>
        </p:nvSpPr>
        <p:spPr>
          <a:xfrm>
            <a:off x="1555588" y="5015316"/>
            <a:ext cx="1485358" cy="892552"/>
          </a:xfrm>
          <a:prstGeom prst="rect">
            <a:avLst/>
          </a:prstGeom>
          <a:noFill/>
        </p:spPr>
        <p:txBody>
          <a:bodyPr wrap="square" lIns="0" tIns="45720" rIns="0" bIns="45720" rtlCol="0" anchor="b">
            <a:spAutoFit/>
          </a:bodyPr>
          <a:lstStyle/>
          <a:p>
            <a:r>
              <a:rPr lang="en-US" sz="3200" b="1" noProof="1">
                <a:latin typeface="Open Sans"/>
                <a:ea typeface="Open Sans" panose="020B0606030504020204" pitchFamily="34" charset="0"/>
                <a:cs typeface="Open Sans" panose="020B0606030504020204" pitchFamily="34" charset="0"/>
              </a:rPr>
              <a:t>798 K</a:t>
            </a:r>
            <a:endParaRPr lang="en-US"/>
          </a:p>
          <a:p>
            <a:r>
              <a:rPr lang="en-US" sz="1000" b="1" noProof="1">
                <a:latin typeface="Open Sans"/>
                <a:ea typeface="Open Sans" panose="020B0606030504020204" pitchFamily="34" charset="0"/>
                <a:cs typeface="Open Sans" panose="020B0606030504020204" pitchFamily="34" charset="0"/>
              </a:rPr>
              <a:t>(CH PHASE 4)</a:t>
            </a:r>
          </a:p>
          <a:p>
            <a:endParaRPr lang="en-US" sz="1000" b="1" noProof="1">
              <a:latin typeface="Open Sans"/>
            </a:endParaRPr>
          </a:p>
        </p:txBody>
      </p:sp>
      <p:sp>
        <p:nvSpPr>
          <p:cNvPr id="2" name="Content Placeholder 1">
            <a:extLst>
              <a:ext uri="{FF2B5EF4-FFF2-40B4-BE49-F238E27FC236}">
                <a16:creationId xmlns:a16="http://schemas.microsoft.com/office/drawing/2014/main" id="{5B1FD199-B516-439A-B2C5-B977FB956DBC}"/>
              </a:ext>
            </a:extLst>
          </p:cNvPr>
          <p:cNvSpPr txBox="1">
            <a:spLocks/>
          </p:cNvSpPr>
          <p:nvPr/>
        </p:nvSpPr>
        <p:spPr>
          <a:xfrm>
            <a:off x="3023073" y="1066703"/>
            <a:ext cx="8771613" cy="1601922"/>
          </a:xfrm>
          <a:prstGeom prst="rect">
            <a:avLst/>
          </a:prstGeom>
        </p:spPr>
        <p:txBody>
          <a:bodyPr vert="horz" wrap="square"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buNone/>
            </a:pPr>
            <a:r>
              <a:rPr lang="en-GB" sz="1300" b="1">
                <a:latin typeface="Open Sans"/>
                <a:ea typeface="Open Sans"/>
                <a:cs typeface="Open Sans"/>
              </a:rPr>
              <a:t>Outlook</a:t>
            </a:r>
            <a:r>
              <a:rPr lang="en-GB" sz="1300">
                <a:latin typeface="Open Sans"/>
                <a:ea typeface="Open Sans"/>
                <a:cs typeface="Open Sans"/>
              </a:rPr>
              <a:t>: </a:t>
            </a:r>
            <a:r>
              <a:rPr lang="en-CA" sz="1300">
                <a:latin typeface="Open Sans"/>
                <a:ea typeface="Open Sans"/>
                <a:cs typeface="Open Sans"/>
              </a:rPr>
              <a:t>Populations in areas of South Sudan Pibor County have been facing famine likely conditions through July. There is a heightened risk of floods, and localized conflict continues to displace people.</a:t>
            </a:r>
          </a:p>
          <a:p>
            <a:pPr marL="0" indent="0" algn="just">
              <a:lnSpc>
                <a:spcPct val="130000"/>
              </a:lnSpc>
              <a:buNone/>
            </a:pPr>
            <a:r>
              <a:rPr lang="en-GB" sz="1300" b="1">
                <a:latin typeface="Open Sans"/>
                <a:ea typeface="Open Sans"/>
                <a:cs typeface="Open Sans"/>
              </a:rPr>
              <a:t>Key Recommendations</a:t>
            </a:r>
            <a:r>
              <a:rPr lang="en-GB" sz="1300">
                <a:latin typeface="Open Sans"/>
                <a:ea typeface="Open Sans"/>
                <a:cs typeface="Open Sans"/>
              </a:rPr>
              <a:t>:</a:t>
            </a:r>
            <a:r>
              <a:rPr lang="en-CA" sz="1300">
                <a:latin typeface="Open Sans"/>
                <a:ea typeface="Open Sans"/>
                <a:cs typeface="Open Sans"/>
              </a:rPr>
              <a:t> </a:t>
            </a:r>
            <a:r>
              <a:rPr lang="en-GB" sz="1300">
                <a:latin typeface="Open Sans"/>
                <a:ea typeface="Open Sans"/>
                <a:cs typeface="Open Sans"/>
              </a:rPr>
              <a:t>Unimpeded and sustained humanitarian access in conflict-affected areas and supply corridors. Upscale emergency livelihood support, incl. vegetable and crop production kits, cash and vouchers, livestock treatment. </a:t>
            </a:r>
            <a:endParaRPr lang="en-GB" sz="1300"/>
          </a:p>
        </p:txBody>
      </p:sp>
      <p:sp>
        <p:nvSpPr>
          <p:cNvPr id="50" name="TextBox 49">
            <a:extLst>
              <a:ext uri="{FF2B5EF4-FFF2-40B4-BE49-F238E27FC236}">
                <a16:creationId xmlns:a16="http://schemas.microsoft.com/office/drawing/2014/main" id="{33A85421-E6E0-9D4A-BCAA-E4365063DEE9}"/>
              </a:ext>
            </a:extLst>
          </p:cNvPr>
          <p:cNvSpPr txBox="1"/>
          <p:nvPr/>
        </p:nvSpPr>
        <p:spPr>
          <a:xfrm>
            <a:off x="1569932" y="3074614"/>
            <a:ext cx="1428644" cy="1384995"/>
          </a:xfrm>
          <a:prstGeom prst="rect">
            <a:avLst/>
          </a:prstGeom>
          <a:noFill/>
        </p:spPr>
        <p:txBody>
          <a:bodyPr wrap="square" lIns="0" tIns="45720" rIns="0" bIns="45720" rtlCol="0" anchor="b">
            <a:spAutoFit/>
          </a:bodyPr>
          <a:lstStyle/>
          <a:p>
            <a:r>
              <a:rPr lang="en-US" sz="3200" b="1" noProof="1">
                <a:latin typeface="Open Sans"/>
                <a:ea typeface="Open Sans" panose="020B0606030504020204" pitchFamily="34" charset="0"/>
                <a:cs typeface="Open Sans" panose="020B0606030504020204" pitchFamily="34" charset="0"/>
              </a:rPr>
              <a:t>5.0 M</a:t>
            </a:r>
            <a:endParaRPr lang="en-US"/>
          </a:p>
          <a:p>
            <a:r>
              <a:rPr lang="en-US" sz="1000" b="1" noProof="1">
                <a:latin typeface="Open Sans"/>
                <a:ea typeface="Open Sans" panose="020B0606030504020204" pitchFamily="34" charset="0"/>
                <a:cs typeface="Open Sans" panose="020B0606030504020204" pitchFamily="34" charset="0"/>
              </a:rPr>
              <a:t>(IPC PHASE 4)</a:t>
            </a:r>
          </a:p>
          <a:p>
            <a:endParaRPr lang="en-US" sz="1000" b="1" noProof="1">
              <a:latin typeface="Open Sans"/>
            </a:endParaRPr>
          </a:p>
          <a:p>
            <a:r>
              <a:rPr lang="en-US" sz="2200" b="1" noProof="1">
                <a:latin typeface="Open Sans"/>
              </a:rPr>
              <a:t>47 000</a:t>
            </a:r>
          </a:p>
          <a:p>
            <a:r>
              <a:rPr lang="en-US" sz="1000" b="1" noProof="1">
                <a:ea typeface="+mn-lt"/>
                <a:cs typeface="+mn-lt"/>
              </a:rPr>
              <a:t>(IPC PHASE 5)</a:t>
            </a:r>
            <a:endParaRPr lang="en-US"/>
          </a:p>
        </p:txBody>
      </p:sp>
      <p:sp>
        <p:nvSpPr>
          <p:cNvPr id="22" name="Rectangle 21">
            <a:extLst>
              <a:ext uri="{FF2B5EF4-FFF2-40B4-BE49-F238E27FC236}">
                <a16:creationId xmlns:a16="http://schemas.microsoft.com/office/drawing/2014/main" id="{09FA332D-2F05-B546-91F5-8A28EB945273}"/>
              </a:ext>
            </a:extLst>
          </p:cNvPr>
          <p:cNvSpPr/>
          <p:nvPr/>
        </p:nvSpPr>
        <p:spPr>
          <a:xfrm rot="16200000">
            <a:off x="6752729" y="-2185688"/>
            <a:ext cx="45719" cy="1044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9B459948-91D4-D149-83F1-7374FB6DBB37}"/>
              </a:ext>
            </a:extLst>
          </p:cNvPr>
          <p:cNvSpPr txBox="1"/>
          <p:nvPr/>
        </p:nvSpPr>
        <p:spPr>
          <a:xfrm>
            <a:off x="1555588" y="2672897"/>
            <a:ext cx="1724397" cy="338554"/>
          </a:xfrm>
          <a:prstGeom prst="rect">
            <a:avLst/>
          </a:prstGeom>
          <a:noFill/>
        </p:spPr>
        <p:txBody>
          <a:bodyPr wrap="square" lIns="0" tIns="45720" rIns="0" bIns="45720" rtlCol="0" anchor="b">
            <a:spAutoFit/>
          </a:bodyPr>
          <a:lstStyle/>
          <a:p>
            <a:r>
              <a:rPr lang="en-US" sz="1600" b="1" noProof="1">
                <a:solidFill>
                  <a:schemeClr val="bg2">
                    <a:lumMod val="50000"/>
                  </a:schemeClr>
                </a:solidFill>
                <a:latin typeface="Open Sans"/>
                <a:ea typeface="Roboto" panose="02000000000000000000" pitchFamily="2" charset="0"/>
                <a:cs typeface="Open Sans Condensed Light" panose="020B0306030504020204" pitchFamily="34" charset="0"/>
              </a:rPr>
              <a:t>YEMEN</a:t>
            </a:r>
          </a:p>
        </p:txBody>
      </p:sp>
      <p:sp>
        <p:nvSpPr>
          <p:cNvPr id="24" name="Rectangle 23">
            <a:extLst>
              <a:ext uri="{FF2B5EF4-FFF2-40B4-BE49-F238E27FC236}">
                <a16:creationId xmlns:a16="http://schemas.microsoft.com/office/drawing/2014/main" id="{302A0D52-1128-034F-BC4E-A0218D4CE181}"/>
              </a:ext>
            </a:extLst>
          </p:cNvPr>
          <p:cNvSpPr/>
          <p:nvPr/>
        </p:nvSpPr>
        <p:spPr>
          <a:xfrm rot="16200000">
            <a:off x="6752729" y="-253828"/>
            <a:ext cx="45719" cy="1044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68B70A62-F43F-1044-B80D-E6A034D628E8}"/>
              </a:ext>
            </a:extLst>
          </p:cNvPr>
          <p:cNvSpPr txBox="1"/>
          <p:nvPr/>
        </p:nvSpPr>
        <p:spPr>
          <a:xfrm>
            <a:off x="1555588" y="4604757"/>
            <a:ext cx="1724397" cy="338554"/>
          </a:xfrm>
          <a:prstGeom prst="rect">
            <a:avLst/>
          </a:prstGeom>
          <a:noFill/>
        </p:spPr>
        <p:txBody>
          <a:bodyPr wrap="square" lIns="0" tIns="45720" rIns="0" bIns="45720" rtlCol="0" anchor="b">
            <a:spAutoFit/>
          </a:bodyPr>
          <a:lstStyle/>
          <a:p>
            <a:r>
              <a:rPr lang="en-US" sz="1600" b="1" noProof="1">
                <a:solidFill>
                  <a:schemeClr val="bg2">
                    <a:lumMod val="50000"/>
                  </a:schemeClr>
                </a:solidFill>
                <a:latin typeface="Open Sans"/>
                <a:ea typeface="Roboto" panose="02000000000000000000" pitchFamily="2" charset="0"/>
                <a:cs typeface="Open Sans Condensed Light" panose="020B0306030504020204" pitchFamily="34" charset="0"/>
              </a:rPr>
              <a:t>NIGERIA</a:t>
            </a:r>
          </a:p>
        </p:txBody>
      </p:sp>
    </p:spTree>
    <p:extLst>
      <p:ext uri="{BB962C8B-B14F-4D97-AF65-F5344CB8AC3E}">
        <p14:creationId xmlns:p14="http://schemas.microsoft.com/office/powerpoint/2010/main" val="70487665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2B2E5B9-016D-4512-9274-A48A4CF54AE3}"/>
              </a:ext>
            </a:extLst>
          </p:cNvPr>
          <p:cNvSpPr/>
          <p:nvPr/>
        </p:nvSpPr>
        <p:spPr>
          <a:xfrm>
            <a:off x="1620686" y="3758208"/>
            <a:ext cx="10403116" cy="2857594"/>
          </a:xfrm>
          <a:prstGeom prst="rect">
            <a:avLst/>
          </a:prstGeom>
          <a:solidFill>
            <a:srgbClr val="A30C3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FDADD015-BC89-41E5-B043-B6EAC371A99F}"/>
              </a:ext>
            </a:extLst>
          </p:cNvPr>
          <p:cNvSpPr/>
          <p:nvPr/>
        </p:nvSpPr>
        <p:spPr>
          <a:xfrm>
            <a:off x="1600198" y="1042506"/>
            <a:ext cx="10403116" cy="2563303"/>
          </a:xfrm>
          <a:prstGeom prst="rect">
            <a:avLst/>
          </a:prstGeom>
          <a:solidFill>
            <a:srgbClr val="A30C3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5170D1CA-340F-7142-BC28-491642DCB24B}"/>
              </a:ext>
            </a:extLst>
          </p:cNvPr>
          <p:cNvSpPr>
            <a:spLocks noGrp="1"/>
          </p:cNvSpPr>
          <p:nvPr>
            <p:ph type="title"/>
          </p:nvPr>
        </p:nvSpPr>
        <p:spPr/>
        <p:txBody>
          <a:bodyPr/>
          <a:lstStyle/>
          <a:p>
            <a:r>
              <a:rPr lang="en-GB"/>
              <a:t>HUNGER HOTSPOTS</a:t>
            </a:r>
            <a:endParaRPr lang="en-US"/>
          </a:p>
        </p:txBody>
      </p:sp>
      <p:sp>
        <p:nvSpPr>
          <p:cNvPr id="5" name="Date Placeholder 4">
            <a:extLst>
              <a:ext uri="{FF2B5EF4-FFF2-40B4-BE49-F238E27FC236}">
                <a16:creationId xmlns:a16="http://schemas.microsoft.com/office/drawing/2014/main" id="{3CBAAC55-3484-3B4D-B0F3-E4A87472CBDE}"/>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
          </p:nvPr>
        </p:nvSpPr>
        <p:spPr/>
        <p:txBody>
          <a:bodyPr/>
          <a:lstStyle/>
          <a:p>
            <a:fld id="{1894B157-EACD-A645-AC0E-848D16D03D96}" type="slidenum">
              <a:rPr lang="en-US" smtClean="0"/>
              <a:t>7</a:t>
            </a:fld>
            <a:endParaRPr lang="en-US"/>
          </a:p>
        </p:txBody>
      </p:sp>
      <p:sp>
        <p:nvSpPr>
          <p:cNvPr id="24" name="Content Placeholder 1">
            <a:extLst>
              <a:ext uri="{FF2B5EF4-FFF2-40B4-BE49-F238E27FC236}">
                <a16:creationId xmlns:a16="http://schemas.microsoft.com/office/drawing/2014/main" id="{3B48C224-AD93-CF49-AE3C-C61CD5EBA85F}"/>
              </a:ext>
            </a:extLst>
          </p:cNvPr>
          <p:cNvSpPr>
            <a:spLocks noGrp="1"/>
          </p:cNvSpPr>
          <p:nvPr>
            <p:ph idx="1"/>
          </p:nvPr>
        </p:nvSpPr>
        <p:spPr>
          <a:xfrm>
            <a:off x="3396934" y="1185814"/>
            <a:ext cx="8606380" cy="2276686"/>
          </a:xfrm>
          <a:noFill/>
        </p:spPr>
        <p:txBody>
          <a:bodyPr vert="horz" wrap="square" lIns="91440" tIns="108000" rIns="91440" bIns="108000" rtlCol="0" anchor="t">
            <a:spAutoFit/>
          </a:bodyPr>
          <a:lstStyle/>
          <a:p>
            <a:pPr marL="0" indent="0">
              <a:lnSpc>
                <a:spcPct val="130000"/>
              </a:lnSpc>
              <a:spcBef>
                <a:spcPts val="0"/>
              </a:spcBef>
              <a:buNone/>
            </a:pPr>
            <a:r>
              <a:rPr lang="en-US" sz="1300" b="1">
                <a:solidFill>
                  <a:schemeClr val="bg2">
                    <a:lumMod val="10000"/>
                  </a:schemeClr>
                </a:solidFill>
                <a:latin typeface="Open Sans"/>
                <a:ea typeface="Open Sans"/>
                <a:cs typeface="Open Sans"/>
              </a:rPr>
              <a:t>Outlook:  </a:t>
            </a:r>
            <a:r>
              <a:rPr lang="en-US" sz="1300">
                <a:solidFill>
                  <a:schemeClr val="bg2">
                    <a:lumMod val="10000"/>
                  </a:schemeClr>
                </a:solidFill>
                <a:latin typeface="Open Sans"/>
                <a:ea typeface="Open Sans"/>
                <a:cs typeface="Open Sans"/>
              </a:rPr>
              <a:t>8.6 million people expected to face IPC 3 (Crisis) and 3.5 million IPC Phase 4 (Emergency) from June to November. Situation may become more critical due to severe drought, rising displacement, intensification of conflict, COVID-19 secondary impacts, high food prices, and widespread unemployment.</a:t>
            </a:r>
          </a:p>
          <a:p>
            <a:pPr marL="0" indent="0">
              <a:lnSpc>
                <a:spcPct val="130000"/>
              </a:lnSpc>
              <a:spcBef>
                <a:spcPts val="0"/>
              </a:spcBef>
              <a:buNone/>
            </a:pPr>
            <a:endParaRPr lang="en-US" sz="1300">
              <a:solidFill>
                <a:schemeClr val="bg2">
                  <a:lumMod val="10000"/>
                </a:schemeClr>
              </a:solidFill>
            </a:endParaRPr>
          </a:p>
          <a:p>
            <a:pPr marL="0" indent="0">
              <a:lnSpc>
                <a:spcPct val="130000"/>
              </a:lnSpc>
              <a:spcBef>
                <a:spcPts val="0"/>
              </a:spcBef>
              <a:buNone/>
            </a:pPr>
            <a:r>
              <a:rPr lang="en-US" sz="1300" b="1">
                <a:solidFill>
                  <a:schemeClr val="bg2">
                    <a:lumMod val="10000"/>
                  </a:schemeClr>
                </a:solidFill>
                <a:latin typeface="Open Sans"/>
                <a:ea typeface="Open Sans"/>
                <a:cs typeface="Open Sans"/>
              </a:rPr>
              <a:t>Key Recommendations: </a:t>
            </a:r>
            <a:endParaRPr lang="en-US" sz="1300" b="1">
              <a:solidFill>
                <a:schemeClr val="bg2">
                  <a:lumMod val="10000"/>
                </a:schemeClr>
              </a:solidFill>
            </a:endParaRPr>
          </a:p>
          <a:p>
            <a:pPr>
              <a:lnSpc>
                <a:spcPct val="130000"/>
              </a:lnSpc>
              <a:spcBef>
                <a:spcPts val="0"/>
              </a:spcBef>
            </a:pPr>
            <a:r>
              <a:rPr lang="en-GB" sz="1300">
                <a:solidFill>
                  <a:schemeClr val="bg2">
                    <a:lumMod val="10000"/>
                  </a:schemeClr>
                </a:solidFill>
                <a:latin typeface="Open Sans"/>
                <a:ea typeface="Open Sans"/>
                <a:cs typeface="Open Sans"/>
              </a:rPr>
              <a:t>Urgent funding, diversified supply chain corridors, increased CBT, malnutrition prevention and treatment.</a:t>
            </a:r>
          </a:p>
          <a:p>
            <a:pPr>
              <a:lnSpc>
                <a:spcPct val="130000"/>
              </a:lnSpc>
              <a:spcBef>
                <a:spcPts val="0"/>
              </a:spcBef>
            </a:pPr>
            <a:r>
              <a:rPr lang="en-GB" sz="1300">
                <a:solidFill>
                  <a:schemeClr val="bg2">
                    <a:lumMod val="10000"/>
                  </a:schemeClr>
                </a:solidFill>
                <a:latin typeface="Open Sans"/>
                <a:ea typeface="Open Sans"/>
                <a:cs typeface="Open Sans"/>
              </a:rPr>
              <a:t>Maintain capacity to deliver assistance also in Taliban controlled areas and expand distribution of animal feed as well as winter wheat cultivation packages to mitigate expected production deficit.</a:t>
            </a:r>
          </a:p>
        </p:txBody>
      </p:sp>
      <p:sp>
        <p:nvSpPr>
          <p:cNvPr id="15" name="Content Placeholder 1">
            <a:extLst>
              <a:ext uri="{FF2B5EF4-FFF2-40B4-BE49-F238E27FC236}">
                <a16:creationId xmlns:a16="http://schemas.microsoft.com/office/drawing/2014/main" id="{3BFDCB11-28DF-EF4D-931C-D02D6C637B20}"/>
              </a:ext>
            </a:extLst>
          </p:cNvPr>
          <p:cNvSpPr txBox="1">
            <a:spLocks/>
          </p:cNvSpPr>
          <p:nvPr/>
        </p:nvSpPr>
        <p:spPr>
          <a:xfrm>
            <a:off x="3376446" y="3818973"/>
            <a:ext cx="8312983" cy="2796829"/>
          </a:xfrm>
          <a:prstGeom prst="rect">
            <a:avLst/>
          </a:prstGeom>
          <a:noFill/>
        </p:spPr>
        <p:txBody>
          <a:bodyPr vert="horz" wrap="square" lIns="91440" tIns="108000" rIns="91440" bIns="10800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spcBef>
                <a:spcPts val="0"/>
              </a:spcBef>
              <a:buNone/>
            </a:pPr>
            <a:r>
              <a:rPr lang="en-US" sz="1300" b="1">
                <a:solidFill>
                  <a:srgbClr val="0C0C0C"/>
                </a:solidFill>
                <a:latin typeface="Open Sans"/>
                <a:ea typeface="Open Sans"/>
                <a:cs typeface="Open Sans"/>
              </a:rPr>
              <a:t>Outlook: </a:t>
            </a:r>
            <a:r>
              <a:rPr lang="en-CA" sz="1300">
                <a:solidFill>
                  <a:srgbClr val="0C0C0C"/>
                </a:solidFill>
                <a:latin typeface="Open Sans"/>
                <a:ea typeface="Open Sans"/>
                <a:cs typeface="Open Sans"/>
              </a:rPr>
              <a:t>6.5 million+ people projected to face acute food insecurity (CH Phase 3 and above) between June to August 2021 - Burkina Faso: 2.9 M, Mali: 1.3 M and Niger: 2.3 M. Consolidation and expansion of insurgent groups, economic impacts of COVID-19, and floods will affect food security.</a:t>
            </a:r>
          </a:p>
          <a:p>
            <a:pPr marL="0" indent="0">
              <a:lnSpc>
                <a:spcPct val="130000"/>
              </a:lnSpc>
              <a:spcBef>
                <a:spcPts val="0"/>
              </a:spcBef>
              <a:buNone/>
            </a:pPr>
            <a:endParaRPr lang="en-US" sz="1300">
              <a:solidFill>
                <a:srgbClr val="0C0C0C"/>
              </a:solidFill>
            </a:endParaRPr>
          </a:p>
          <a:p>
            <a:pPr marL="0" indent="0">
              <a:lnSpc>
                <a:spcPct val="130000"/>
              </a:lnSpc>
              <a:spcBef>
                <a:spcPts val="0"/>
              </a:spcBef>
              <a:buNone/>
            </a:pPr>
            <a:r>
              <a:rPr lang="en-US" sz="1300" b="1">
                <a:solidFill>
                  <a:schemeClr val="bg2">
                    <a:lumMod val="10000"/>
                  </a:schemeClr>
                </a:solidFill>
                <a:latin typeface="Open Sans"/>
                <a:ea typeface="Open Sans"/>
                <a:cs typeface="Open Sans"/>
              </a:rPr>
              <a:t>Key Recommendations:</a:t>
            </a:r>
          </a:p>
          <a:p>
            <a:pPr>
              <a:lnSpc>
                <a:spcPct val="130000"/>
              </a:lnSpc>
              <a:spcBef>
                <a:spcPts val="0"/>
              </a:spcBef>
            </a:pPr>
            <a:r>
              <a:rPr lang="en-CA" sz="1300">
                <a:solidFill>
                  <a:srgbClr val="0C0C0C"/>
                </a:solidFill>
                <a:latin typeface="Open Sans"/>
                <a:ea typeface="Open Sans"/>
                <a:cs typeface="Open Sans"/>
              </a:rPr>
              <a:t>Strengthen humanitarian access in conflict-affected areas, to provide the necessary, consistent assistance and to mitigate additional populations’ movements.</a:t>
            </a:r>
            <a:endParaRPr lang="en-GB" sz="1300">
              <a:solidFill>
                <a:srgbClr val="0C0C0C"/>
              </a:solidFill>
              <a:latin typeface="Open Sans"/>
              <a:ea typeface="Open Sans"/>
              <a:cs typeface="Open Sans"/>
            </a:endParaRPr>
          </a:p>
          <a:p>
            <a:pPr>
              <a:lnSpc>
                <a:spcPct val="130000"/>
              </a:lnSpc>
              <a:spcBef>
                <a:spcPts val="0"/>
              </a:spcBef>
            </a:pPr>
            <a:r>
              <a:rPr lang="en-GB" sz="1300">
                <a:solidFill>
                  <a:srgbClr val="0C0C0C"/>
                </a:solidFill>
                <a:latin typeface="Open Sans"/>
                <a:ea typeface="Open Sans"/>
                <a:cs typeface="Open Sans"/>
              </a:rPr>
              <a:t>Upscale emergency agricultural assistance to food insecure IDPs and host populations prioritizing low mobility agriculture and flood-receding crop cultivation; livestock protection and restocking; and cash transfers.</a:t>
            </a:r>
          </a:p>
        </p:txBody>
      </p:sp>
      <p:grpSp>
        <p:nvGrpSpPr>
          <p:cNvPr id="16" name="Group 15">
            <a:extLst>
              <a:ext uri="{FF2B5EF4-FFF2-40B4-BE49-F238E27FC236}">
                <a16:creationId xmlns:a16="http://schemas.microsoft.com/office/drawing/2014/main" id="{C776B884-6197-454C-B09C-6618A6E556ED}"/>
              </a:ext>
            </a:extLst>
          </p:cNvPr>
          <p:cNvGrpSpPr/>
          <p:nvPr/>
        </p:nvGrpSpPr>
        <p:grpSpPr>
          <a:xfrm>
            <a:off x="1600198" y="1042506"/>
            <a:ext cx="1776248" cy="2563303"/>
            <a:chOff x="6894786" y="4666592"/>
            <a:chExt cx="1776248" cy="2563303"/>
          </a:xfrm>
        </p:grpSpPr>
        <p:sp>
          <p:nvSpPr>
            <p:cNvPr id="18" name="Rectangle 17">
              <a:extLst>
                <a:ext uri="{FF2B5EF4-FFF2-40B4-BE49-F238E27FC236}">
                  <a16:creationId xmlns:a16="http://schemas.microsoft.com/office/drawing/2014/main" id="{413CC71C-3877-944F-8B9A-6314EA8ABBB8}"/>
                </a:ext>
              </a:extLst>
            </p:cNvPr>
            <p:cNvSpPr/>
            <p:nvPr/>
          </p:nvSpPr>
          <p:spPr>
            <a:xfrm>
              <a:off x="6894786" y="4666592"/>
              <a:ext cx="1776248" cy="2563303"/>
            </a:xfrm>
            <a:prstGeom prst="rect">
              <a:avLst/>
            </a:prstGeom>
            <a:solidFill>
              <a:srgbClr val="A30C33">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bIns="360000" rtlCol="0" anchor="b" anchorCtr="0"/>
            <a:lstStyle/>
            <a:p>
              <a:pPr algn="ctr"/>
              <a:r>
                <a:rPr lang="en-US" sz="1400" b="1">
                  <a:solidFill>
                    <a:schemeClr val="bg2">
                      <a:lumMod val="10000"/>
                    </a:schemeClr>
                  </a:solidFill>
                  <a:latin typeface="Open Sans Extrabold" panose="020B0606030504020204" pitchFamily="34" charset="0"/>
                  <a:ea typeface="Open Sans Extrabold" panose="020B0606030504020204" pitchFamily="34" charset="0"/>
                  <a:cs typeface="Open Sans Extrabold" panose="020B0606030504020204" pitchFamily="34" charset="0"/>
                </a:rPr>
                <a:t>AFGHANISTAN</a:t>
              </a:r>
              <a:endParaRPr lang="en-US" sz="1400"/>
            </a:p>
          </p:txBody>
        </p:sp>
        <p:pic>
          <p:nvPicPr>
            <p:cNvPr id="19" name="Graphic 18">
              <a:extLst>
                <a:ext uri="{FF2B5EF4-FFF2-40B4-BE49-F238E27FC236}">
                  <a16:creationId xmlns:a16="http://schemas.microsoft.com/office/drawing/2014/main" id="{0951FCB2-16CD-D844-BEB4-355C2D9EF3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85520" y="5291409"/>
              <a:ext cx="1194777" cy="796517"/>
            </a:xfrm>
            <a:prstGeom prst="rect">
              <a:avLst/>
            </a:prstGeom>
          </p:spPr>
        </p:pic>
      </p:grpSp>
      <p:sp>
        <p:nvSpPr>
          <p:cNvPr id="22" name="Rectangle 21">
            <a:extLst>
              <a:ext uri="{FF2B5EF4-FFF2-40B4-BE49-F238E27FC236}">
                <a16:creationId xmlns:a16="http://schemas.microsoft.com/office/drawing/2014/main" id="{5D2C1137-E1A7-6848-B16B-CE4860D528B2}"/>
              </a:ext>
            </a:extLst>
          </p:cNvPr>
          <p:cNvSpPr/>
          <p:nvPr/>
        </p:nvSpPr>
        <p:spPr>
          <a:xfrm>
            <a:off x="1620686" y="3758207"/>
            <a:ext cx="1776248" cy="28413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bIns="360000" rtlCol="0" anchor="b" anchorCtr="0"/>
          <a:lstStyle/>
          <a:p>
            <a:pPr algn="ctr"/>
            <a:r>
              <a:rPr lang="en-US" sz="1400" b="1">
                <a:solidFill>
                  <a:schemeClr val="bg2">
                    <a:lumMod val="10000"/>
                  </a:schemeClr>
                </a:solidFill>
                <a:latin typeface="Open Sans Extrabold" panose="020B0606030504020204" pitchFamily="34" charset="0"/>
                <a:ea typeface="Open Sans Extrabold" panose="020B0606030504020204" pitchFamily="34" charset="0"/>
                <a:cs typeface="Open Sans Extrabold" panose="020B0606030504020204" pitchFamily="34" charset="0"/>
              </a:rPr>
              <a:t>CENTRAL SAHEL (BURKINA FASO, MALI AND THE NIGER)</a:t>
            </a:r>
          </a:p>
        </p:txBody>
      </p:sp>
      <p:pic>
        <p:nvPicPr>
          <p:cNvPr id="23" name="Graphic 22">
            <a:extLst>
              <a:ext uri="{FF2B5EF4-FFF2-40B4-BE49-F238E27FC236}">
                <a16:creationId xmlns:a16="http://schemas.microsoft.com/office/drawing/2014/main" id="{C779887E-78AE-C94D-8C82-BF57AC42A91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835089" y="4230626"/>
            <a:ext cx="1374648" cy="868198"/>
          </a:xfrm>
          <a:prstGeom prst="rect">
            <a:avLst/>
          </a:prstGeom>
        </p:spPr>
      </p:pic>
    </p:spTree>
    <p:extLst>
      <p:ext uri="{BB962C8B-B14F-4D97-AF65-F5344CB8AC3E}">
        <p14:creationId xmlns:p14="http://schemas.microsoft.com/office/powerpoint/2010/main" val="47221138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AC7BAC6-CE62-4821-A79D-5DDA20AC1DD1}"/>
              </a:ext>
            </a:extLst>
          </p:cNvPr>
          <p:cNvSpPr/>
          <p:nvPr/>
        </p:nvSpPr>
        <p:spPr>
          <a:xfrm>
            <a:off x="1600198" y="3716584"/>
            <a:ext cx="10403116" cy="2995216"/>
          </a:xfrm>
          <a:prstGeom prst="rect">
            <a:avLst/>
          </a:prstGeom>
          <a:solidFill>
            <a:srgbClr val="A30C3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82947ACE-63F1-4172-9D14-6BFF82AFF471}"/>
              </a:ext>
            </a:extLst>
          </p:cNvPr>
          <p:cNvSpPr/>
          <p:nvPr/>
        </p:nvSpPr>
        <p:spPr>
          <a:xfrm>
            <a:off x="1600198" y="1042506"/>
            <a:ext cx="10403116" cy="2563303"/>
          </a:xfrm>
          <a:prstGeom prst="rect">
            <a:avLst/>
          </a:prstGeom>
          <a:solidFill>
            <a:srgbClr val="A30C33">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5170D1CA-340F-7142-BC28-491642DCB24B}"/>
              </a:ext>
            </a:extLst>
          </p:cNvPr>
          <p:cNvSpPr>
            <a:spLocks noGrp="1"/>
          </p:cNvSpPr>
          <p:nvPr>
            <p:ph type="title"/>
          </p:nvPr>
        </p:nvSpPr>
        <p:spPr/>
        <p:txBody>
          <a:bodyPr/>
          <a:lstStyle/>
          <a:p>
            <a:r>
              <a:rPr lang="en-GB"/>
              <a:t>HUNGER HOTSPOTS</a:t>
            </a:r>
            <a:endParaRPr lang="en-US"/>
          </a:p>
        </p:txBody>
      </p:sp>
      <p:sp>
        <p:nvSpPr>
          <p:cNvPr id="5" name="Date Placeholder 4">
            <a:extLst>
              <a:ext uri="{FF2B5EF4-FFF2-40B4-BE49-F238E27FC236}">
                <a16:creationId xmlns:a16="http://schemas.microsoft.com/office/drawing/2014/main" id="{3CBAAC55-3484-3B4D-B0F3-E4A87472CBDE}"/>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
          </p:nvPr>
        </p:nvSpPr>
        <p:spPr/>
        <p:txBody>
          <a:bodyPr/>
          <a:lstStyle/>
          <a:p>
            <a:fld id="{1894B157-EACD-A645-AC0E-848D16D03D96}" type="slidenum">
              <a:rPr lang="en-US" smtClean="0"/>
              <a:t>8</a:t>
            </a:fld>
            <a:endParaRPr lang="en-US"/>
          </a:p>
        </p:txBody>
      </p:sp>
      <p:sp>
        <p:nvSpPr>
          <p:cNvPr id="24" name="Content Placeholder 1">
            <a:extLst>
              <a:ext uri="{FF2B5EF4-FFF2-40B4-BE49-F238E27FC236}">
                <a16:creationId xmlns:a16="http://schemas.microsoft.com/office/drawing/2014/main" id="{3B48C224-AD93-CF49-AE3C-C61CD5EBA85F}"/>
              </a:ext>
            </a:extLst>
          </p:cNvPr>
          <p:cNvSpPr>
            <a:spLocks noGrp="1"/>
          </p:cNvSpPr>
          <p:nvPr>
            <p:ph idx="1"/>
          </p:nvPr>
        </p:nvSpPr>
        <p:spPr>
          <a:xfrm>
            <a:off x="3376446" y="1042506"/>
            <a:ext cx="8627121" cy="2536757"/>
          </a:xfrm>
          <a:noFill/>
        </p:spPr>
        <p:txBody>
          <a:bodyPr vert="horz" wrap="square" lIns="91440" tIns="108000" rIns="91440" bIns="108000" rtlCol="0" anchor="t">
            <a:spAutoFit/>
          </a:bodyPr>
          <a:lstStyle/>
          <a:p>
            <a:pPr marL="0" indent="0">
              <a:lnSpc>
                <a:spcPct val="130000"/>
              </a:lnSpc>
              <a:spcBef>
                <a:spcPts val="0"/>
              </a:spcBef>
              <a:buNone/>
            </a:pPr>
            <a:r>
              <a:rPr lang="en-US" sz="1300" b="1">
                <a:solidFill>
                  <a:schemeClr val="bg2">
                    <a:lumMod val="10000"/>
                  </a:schemeClr>
                </a:solidFill>
                <a:latin typeface="Open Sans"/>
                <a:ea typeface="Open Sans"/>
                <a:cs typeface="Open Sans"/>
              </a:rPr>
              <a:t>Outlook: </a:t>
            </a:r>
            <a:r>
              <a:rPr lang="en-US" sz="1300">
                <a:solidFill>
                  <a:schemeClr val="bg2">
                    <a:lumMod val="10000"/>
                  </a:schemeClr>
                </a:solidFill>
                <a:latin typeface="Open Sans"/>
                <a:ea typeface="Open Sans"/>
                <a:cs typeface="Open Sans"/>
              </a:rPr>
              <a:t>633 000 people expected to face IPC Phase 4 (Emergency) between April and August. Conflict and escalating violence in the northwest and central areas have led to 1.4 million IDPs. COVID-19 and the instability of the main supply road to Cameroon are causing slowdown in trade flows, leading to increases in food prices. Half the population is now acutely food insecure.</a:t>
            </a:r>
          </a:p>
          <a:p>
            <a:pPr marL="0" indent="0">
              <a:lnSpc>
                <a:spcPct val="130000"/>
              </a:lnSpc>
              <a:spcBef>
                <a:spcPts val="0"/>
              </a:spcBef>
              <a:buNone/>
            </a:pPr>
            <a:r>
              <a:rPr lang="en-US" sz="1300" b="1">
                <a:solidFill>
                  <a:schemeClr val="bg2">
                    <a:lumMod val="10000"/>
                  </a:schemeClr>
                </a:solidFill>
                <a:latin typeface="Open Sans"/>
                <a:ea typeface="Open Sans"/>
                <a:cs typeface="Open Sans"/>
              </a:rPr>
              <a:t>Key Recommendations:</a:t>
            </a:r>
          </a:p>
          <a:p>
            <a:pPr>
              <a:lnSpc>
                <a:spcPct val="130000"/>
              </a:lnSpc>
              <a:spcBef>
                <a:spcPts val="0"/>
              </a:spcBef>
            </a:pPr>
            <a:r>
              <a:rPr lang="en-GB" sz="1300">
                <a:solidFill>
                  <a:schemeClr val="bg2">
                    <a:lumMod val="10000"/>
                  </a:schemeClr>
                </a:solidFill>
                <a:latin typeface="Open Sans"/>
                <a:ea typeface="Open Sans"/>
                <a:cs typeface="Open Sans"/>
              </a:rPr>
              <a:t>Increased funding, unimpeded supply chain and humanitarian access is required to scale-up life-saving assistance to populations in areas of high food insecurity.</a:t>
            </a:r>
          </a:p>
          <a:p>
            <a:pPr>
              <a:lnSpc>
                <a:spcPct val="130000"/>
              </a:lnSpc>
              <a:spcBef>
                <a:spcPts val="0"/>
              </a:spcBef>
            </a:pPr>
            <a:r>
              <a:rPr lang="en-GB" sz="1300">
                <a:latin typeface="Open Sans"/>
                <a:ea typeface="Open Sans"/>
                <a:cs typeface="Open Sans"/>
              </a:rPr>
              <a:t>Distribute off-season crop inputs (vegetables; early maturing cassava cuttings) and unconditional cash  in particular to food insecure IDPs, returnees and host communities.</a:t>
            </a:r>
          </a:p>
        </p:txBody>
      </p:sp>
      <p:sp>
        <p:nvSpPr>
          <p:cNvPr id="2" name="Rectangle 1">
            <a:extLst>
              <a:ext uri="{FF2B5EF4-FFF2-40B4-BE49-F238E27FC236}">
                <a16:creationId xmlns:a16="http://schemas.microsoft.com/office/drawing/2014/main" id="{D199CD39-B17B-A84F-A5AB-CED774D4E85D}"/>
              </a:ext>
            </a:extLst>
          </p:cNvPr>
          <p:cNvSpPr/>
          <p:nvPr/>
        </p:nvSpPr>
        <p:spPr>
          <a:xfrm>
            <a:off x="1579603" y="1032264"/>
            <a:ext cx="1776248" cy="25633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bIns="360000" rtlCol="0" anchor="b" anchorCtr="0"/>
          <a:lstStyle/>
          <a:p>
            <a:pPr algn="ctr"/>
            <a:r>
              <a:rPr lang="en-US" sz="1400" b="1">
                <a:solidFill>
                  <a:schemeClr val="bg2">
                    <a:lumMod val="10000"/>
                  </a:schemeClr>
                </a:solidFill>
                <a:latin typeface="Open Sans Extrabold" panose="020B0606030504020204" pitchFamily="34" charset="0"/>
                <a:ea typeface="Open Sans Extrabold" panose="020B0606030504020204" pitchFamily="34" charset="0"/>
                <a:cs typeface="Open Sans Extrabold" panose="020B0606030504020204" pitchFamily="34" charset="0"/>
              </a:rPr>
              <a:t>CENTRAL AFRICAN REPUBLIC</a:t>
            </a:r>
          </a:p>
        </p:txBody>
      </p:sp>
      <p:sp>
        <p:nvSpPr>
          <p:cNvPr id="8" name="Content Placeholder 1">
            <a:extLst>
              <a:ext uri="{FF2B5EF4-FFF2-40B4-BE49-F238E27FC236}">
                <a16:creationId xmlns:a16="http://schemas.microsoft.com/office/drawing/2014/main" id="{82787177-9B95-D941-A2ED-187A02EFA5A4}"/>
              </a:ext>
            </a:extLst>
          </p:cNvPr>
          <p:cNvSpPr txBox="1">
            <a:spLocks/>
          </p:cNvSpPr>
          <p:nvPr/>
        </p:nvSpPr>
        <p:spPr>
          <a:xfrm>
            <a:off x="3393914" y="3827789"/>
            <a:ext cx="8268435" cy="2796829"/>
          </a:xfrm>
          <a:prstGeom prst="rect">
            <a:avLst/>
          </a:prstGeom>
          <a:noFill/>
        </p:spPr>
        <p:txBody>
          <a:bodyPr vert="horz" wrap="square" lIns="91440" tIns="108000" rIns="91440" bIns="10800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50000"/>
                  </a:schemeClr>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30000"/>
              </a:lnSpc>
              <a:spcBef>
                <a:spcPts val="0"/>
              </a:spcBef>
              <a:buNone/>
            </a:pPr>
            <a:r>
              <a:rPr lang="en-US" sz="1300" b="1">
                <a:solidFill>
                  <a:srgbClr val="0C0C0C"/>
                </a:solidFill>
                <a:latin typeface="Open Sans"/>
                <a:ea typeface="Open Sans"/>
                <a:cs typeface="Open Sans"/>
              </a:rPr>
              <a:t>Outlook: </a:t>
            </a:r>
            <a:r>
              <a:rPr lang="en-US" sz="1300">
                <a:solidFill>
                  <a:srgbClr val="0C0C0C"/>
                </a:solidFill>
                <a:latin typeface="Open Sans"/>
                <a:ea typeface="Open Sans"/>
                <a:cs typeface="Open Sans"/>
              </a:rPr>
              <a:t>Erratic and poor rainfall, especially in Dry Corridor areas, delayed planting and affected crops, now at risk of damage due to flooding during the hurricane season until November. Over 600 000 people facing IPC Phase 4 in Honduras; 174 000 in Guatemala, and between 250 000-500 000 in IPC 3 equivalent in Nicaragua.</a:t>
            </a:r>
            <a:endParaRPr lang="en-US" sz="1300">
              <a:solidFill>
                <a:srgbClr val="181717"/>
              </a:solidFill>
              <a:latin typeface="Open Sans"/>
              <a:ea typeface="Open Sans"/>
              <a:cs typeface="Open Sans"/>
            </a:endParaRPr>
          </a:p>
          <a:p>
            <a:pPr marL="0" indent="0">
              <a:lnSpc>
                <a:spcPct val="130000"/>
              </a:lnSpc>
              <a:spcBef>
                <a:spcPts val="0"/>
              </a:spcBef>
              <a:buNone/>
            </a:pPr>
            <a:endParaRPr lang="en-US" sz="1300" b="1">
              <a:solidFill>
                <a:schemeClr val="bg2">
                  <a:lumMod val="10000"/>
                </a:schemeClr>
              </a:solidFill>
              <a:latin typeface="Open Sans"/>
              <a:ea typeface="Open Sans"/>
              <a:cs typeface="Open Sans"/>
            </a:endParaRPr>
          </a:p>
          <a:p>
            <a:pPr marL="0" indent="0">
              <a:lnSpc>
                <a:spcPct val="130000"/>
              </a:lnSpc>
              <a:spcBef>
                <a:spcPts val="0"/>
              </a:spcBef>
              <a:buNone/>
            </a:pPr>
            <a:r>
              <a:rPr lang="en-US" sz="1300" b="1">
                <a:solidFill>
                  <a:schemeClr val="bg2">
                    <a:lumMod val="10000"/>
                  </a:schemeClr>
                </a:solidFill>
                <a:latin typeface="Open Sans"/>
                <a:ea typeface="Open Sans"/>
                <a:cs typeface="Open Sans"/>
              </a:rPr>
              <a:t>Key Recommendations:</a:t>
            </a:r>
            <a:endParaRPr lang="en-US" sz="1300">
              <a:solidFill>
                <a:schemeClr val="bg2">
                  <a:lumMod val="10000"/>
                </a:schemeClr>
              </a:solidFill>
              <a:latin typeface="Open Sans"/>
              <a:ea typeface="Open Sans"/>
              <a:cs typeface="Open Sans"/>
            </a:endParaRPr>
          </a:p>
          <a:p>
            <a:pPr>
              <a:lnSpc>
                <a:spcPct val="130000"/>
              </a:lnSpc>
              <a:spcBef>
                <a:spcPts val="0"/>
              </a:spcBef>
            </a:pPr>
            <a:r>
              <a:rPr lang="en-GB" sz="1300">
                <a:solidFill>
                  <a:srgbClr val="0C0C0C"/>
                </a:solidFill>
                <a:latin typeface="Open Sans"/>
                <a:ea typeface="Open Sans"/>
                <a:cs typeface="Open Sans"/>
              </a:rPr>
              <a:t>Provide </a:t>
            </a:r>
            <a:r>
              <a:rPr lang="en-CA" sz="1300">
                <a:solidFill>
                  <a:srgbClr val="0C0C0C"/>
                </a:solidFill>
                <a:latin typeface="Open Sans"/>
                <a:ea typeface="Open Sans"/>
                <a:cs typeface="Open Sans"/>
              </a:rPr>
              <a:t>emergency response and livelihood recovery support to hurricane-affected smallholder farmers and fisherfolk and expand CBT and food assistance programmes in the region.</a:t>
            </a:r>
            <a:endParaRPr lang="en-GB" sz="1300">
              <a:solidFill>
                <a:srgbClr val="0C0C0C"/>
              </a:solidFill>
              <a:latin typeface="Open Sans"/>
              <a:ea typeface="Open Sans"/>
              <a:cs typeface="Open Sans"/>
            </a:endParaRPr>
          </a:p>
          <a:p>
            <a:pPr>
              <a:lnSpc>
                <a:spcPct val="130000"/>
              </a:lnSpc>
              <a:spcBef>
                <a:spcPts val="0"/>
              </a:spcBef>
            </a:pPr>
            <a:r>
              <a:rPr lang="en-GB" sz="1300">
                <a:solidFill>
                  <a:srgbClr val="0C0C0C"/>
                </a:solidFill>
                <a:latin typeface="Open Sans"/>
                <a:ea typeface="Open Sans"/>
                <a:cs typeface="Open Sans"/>
              </a:rPr>
              <a:t>Urgently support food production (water harvesting, micro-irrigation, seeds) in the </a:t>
            </a:r>
            <a:r>
              <a:rPr lang="en-GB" sz="1300" i="1" err="1">
                <a:solidFill>
                  <a:srgbClr val="0C0C0C"/>
                </a:solidFill>
                <a:latin typeface="Open Sans"/>
                <a:ea typeface="Open Sans"/>
                <a:cs typeface="Open Sans"/>
              </a:rPr>
              <a:t>postrera</a:t>
            </a:r>
            <a:r>
              <a:rPr lang="en-GB" sz="1300" i="1">
                <a:solidFill>
                  <a:srgbClr val="0C0C0C"/>
                </a:solidFill>
                <a:latin typeface="Open Sans"/>
                <a:ea typeface="Open Sans"/>
                <a:cs typeface="Open Sans"/>
              </a:rPr>
              <a:t> </a:t>
            </a:r>
            <a:r>
              <a:rPr lang="en-GB" sz="1300">
                <a:solidFill>
                  <a:srgbClr val="0C0C0C"/>
                </a:solidFill>
                <a:latin typeface="Open Sans"/>
                <a:ea typeface="Open Sans"/>
                <a:cs typeface="Open Sans"/>
              </a:rPr>
              <a:t>season to prevent further effects of drought and potential floods on food security.</a:t>
            </a:r>
          </a:p>
        </p:txBody>
      </p:sp>
      <p:sp>
        <p:nvSpPr>
          <p:cNvPr id="9" name="Rectangle 8">
            <a:extLst>
              <a:ext uri="{FF2B5EF4-FFF2-40B4-BE49-F238E27FC236}">
                <a16:creationId xmlns:a16="http://schemas.microsoft.com/office/drawing/2014/main" id="{B32A3394-960C-1644-BA57-638A76F5EC18}"/>
              </a:ext>
            </a:extLst>
          </p:cNvPr>
          <p:cNvSpPr/>
          <p:nvPr/>
        </p:nvSpPr>
        <p:spPr>
          <a:xfrm>
            <a:off x="1600198" y="3740608"/>
            <a:ext cx="1776248" cy="2971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360000" rtlCol="0" anchor="b" anchorCtr="0"/>
          <a:lstStyle/>
          <a:p>
            <a:pPr algn="ctr"/>
            <a:r>
              <a:rPr lang="en-US" sz="1400" b="1">
                <a:solidFill>
                  <a:schemeClr val="bg2">
                    <a:lumMod val="10000"/>
                  </a:schemeClr>
                </a:solidFill>
                <a:latin typeface="Open Sans Extrabold"/>
                <a:ea typeface="Open Sans Extrabold"/>
                <a:cs typeface="Open Sans Extrabold"/>
              </a:rPr>
              <a:t>CENTRAL AMERICA (GUATEMALA, HONDURAS AND NICARAGUA)  </a:t>
            </a:r>
          </a:p>
        </p:txBody>
      </p:sp>
      <p:pic>
        <p:nvPicPr>
          <p:cNvPr id="14" name="Graphic 13">
            <a:extLst>
              <a:ext uri="{FF2B5EF4-FFF2-40B4-BE49-F238E27FC236}">
                <a16:creationId xmlns:a16="http://schemas.microsoft.com/office/drawing/2014/main" id="{8CC73668-FBB8-7B47-8392-092511F454B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90358" y="1504120"/>
            <a:ext cx="1395928" cy="954179"/>
          </a:xfrm>
          <a:prstGeom prst="rect">
            <a:avLst/>
          </a:prstGeom>
        </p:spPr>
      </p:pic>
      <p:pic>
        <p:nvPicPr>
          <p:cNvPr id="6" name="Graphic 5">
            <a:extLst>
              <a:ext uri="{FF2B5EF4-FFF2-40B4-BE49-F238E27FC236}">
                <a16:creationId xmlns:a16="http://schemas.microsoft.com/office/drawing/2014/main" id="{62BFA478-3ABA-2940-A4DA-986A644BCB9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807327" y="4039931"/>
            <a:ext cx="1320800" cy="1143000"/>
          </a:xfrm>
          <a:prstGeom prst="rect">
            <a:avLst/>
          </a:prstGeom>
        </p:spPr>
      </p:pic>
    </p:spTree>
    <p:extLst>
      <p:ext uri="{BB962C8B-B14F-4D97-AF65-F5344CB8AC3E}">
        <p14:creationId xmlns:p14="http://schemas.microsoft.com/office/powerpoint/2010/main" val="306218155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70D1CA-340F-7142-BC28-491642DCB24B}"/>
              </a:ext>
            </a:extLst>
          </p:cNvPr>
          <p:cNvSpPr>
            <a:spLocks noGrp="1"/>
          </p:cNvSpPr>
          <p:nvPr>
            <p:ph type="title"/>
          </p:nvPr>
        </p:nvSpPr>
        <p:spPr/>
        <p:txBody>
          <a:bodyPr/>
          <a:lstStyle/>
          <a:p>
            <a:r>
              <a:rPr lang="en-US"/>
              <a:t>STRATEGIC ASKS</a:t>
            </a:r>
          </a:p>
        </p:txBody>
      </p:sp>
      <p:sp>
        <p:nvSpPr>
          <p:cNvPr id="5" name="Date Placeholder 4">
            <a:extLst>
              <a:ext uri="{FF2B5EF4-FFF2-40B4-BE49-F238E27FC236}">
                <a16:creationId xmlns:a16="http://schemas.microsoft.com/office/drawing/2014/main" id="{3CBAAC55-3484-3B4D-B0F3-E4A87472CBDE}"/>
              </a:ext>
            </a:extLst>
          </p:cNvPr>
          <p:cNvSpPr>
            <a:spLocks noGrp="1"/>
          </p:cNvSpPr>
          <p:nvPr>
            <p:ph type="dt" sz="half" idx="2"/>
          </p:nvPr>
        </p:nvSpPr>
        <p:spPr/>
        <p:txBody>
          <a:bodyPr/>
          <a:lstStyle/>
          <a:p>
            <a:r>
              <a:rPr lang="en-US"/>
              <a:t>03 August 2021</a:t>
            </a:r>
          </a:p>
        </p:txBody>
      </p:sp>
      <p:sp>
        <p:nvSpPr>
          <p:cNvPr id="4" name="Slide Number Placeholder 3">
            <a:extLst>
              <a:ext uri="{FF2B5EF4-FFF2-40B4-BE49-F238E27FC236}">
                <a16:creationId xmlns:a16="http://schemas.microsoft.com/office/drawing/2014/main" id="{F0A320C8-B18E-B847-BD3C-2363E1A6C5C1}"/>
              </a:ext>
            </a:extLst>
          </p:cNvPr>
          <p:cNvSpPr>
            <a:spLocks noGrp="1"/>
          </p:cNvSpPr>
          <p:nvPr>
            <p:ph type="sldNum" sz="quarter" idx="4"/>
          </p:nvPr>
        </p:nvSpPr>
        <p:spPr/>
        <p:txBody>
          <a:bodyPr/>
          <a:lstStyle/>
          <a:p>
            <a:fld id="{1894B157-EACD-A645-AC0E-848D16D03D96}" type="slidenum">
              <a:rPr lang="en-US" smtClean="0"/>
              <a:t>9</a:t>
            </a:fld>
            <a:endParaRPr lang="en-US"/>
          </a:p>
        </p:txBody>
      </p:sp>
      <p:grpSp>
        <p:nvGrpSpPr>
          <p:cNvPr id="33" name="Group 32">
            <a:extLst>
              <a:ext uri="{FF2B5EF4-FFF2-40B4-BE49-F238E27FC236}">
                <a16:creationId xmlns:a16="http://schemas.microsoft.com/office/drawing/2014/main" id="{57B8B301-9A0C-F249-BEDE-7E70251BA2E9}"/>
              </a:ext>
            </a:extLst>
          </p:cNvPr>
          <p:cNvGrpSpPr/>
          <p:nvPr/>
        </p:nvGrpSpPr>
        <p:grpSpPr>
          <a:xfrm>
            <a:off x="2722282" y="975038"/>
            <a:ext cx="9164533" cy="1188173"/>
            <a:chOff x="1168937" y="-63070"/>
            <a:chExt cx="5748567" cy="1188173"/>
          </a:xfrm>
        </p:grpSpPr>
        <p:sp>
          <p:nvSpPr>
            <p:cNvPr id="34" name="TextBox 33">
              <a:extLst>
                <a:ext uri="{FF2B5EF4-FFF2-40B4-BE49-F238E27FC236}">
                  <a16:creationId xmlns:a16="http://schemas.microsoft.com/office/drawing/2014/main" id="{858B1103-5781-7245-9160-24A98054E471}"/>
                </a:ext>
              </a:extLst>
            </p:cNvPr>
            <p:cNvSpPr txBox="1"/>
            <p:nvPr/>
          </p:nvSpPr>
          <p:spPr>
            <a:xfrm>
              <a:off x="1168937" y="-63070"/>
              <a:ext cx="5485474" cy="531877"/>
            </a:xfrm>
            <a:prstGeom prst="rect">
              <a:avLst/>
            </a:prstGeom>
            <a:noFill/>
          </p:spPr>
          <p:txBody>
            <a:bodyPr wrap="square" lIns="0" rIns="0" rtlCol="0" anchor="b">
              <a:spAutoFit/>
            </a:bodyPr>
            <a:lstStyle/>
            <a:p>
              <a:pPr>
                <a:lnSpc>
                  <a:spcPct val="130000"/>
                </a:lnSpc>
              </a:pPr>
              <a:r>
                <a:rPr lang="en-US" sz="2400" b="1" noProof="1">
                  <a:latin typeface="Open Sans Extrabold" panose="020B0606030504020204" pitchFamily="34" charset="0"/>
                  <a:ea typeface="Open Sans Extrabold" panose="020B0606030504020204" pitchFamily="34" charset="0"/>
                  <a:cs typeface="Open Sans Extrabold" panose="020B0606030504020204" pitchFamily="34" charset="0"/>
                </a:rPr>
                <a:t>Extraordinary Resource Mobilization </a:t>
              </a:r>
            </a:p>
          </p:txBody>
        </p:sp>
        <p:sp>
          <p:nvSpPr>
            <p:cNvPr id="35" name="Rectangle 34">
              <a:extLst>
                <a:ext uri="{FF2B5EF4-FFF2-40B4-BE49-F238E27FC236}">
                  <a16:creationId xmlns:a16="http://schemas.microsoft.com/office/drawing/2014/main" id="{72CC395D-98F2-8A4A-999F-C8C39D66EF71}"/>
                </a:ext>
              </a:extLst>
            </p:cNvPr>
            <p:cNvSpPr/>
            <p:nvPr/>
          </p:nvSpPr>
          <p:spPr>
            <a:xfrm rot="16200000">
              <a:off x="2259965" y="-533781"/>
              <a:ext cx="36000" cy="216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a:p>
          </p:txBody>
        </p:sp>
        <p:sp>
          <p:nvSpPr>
            <p:cNvPr id="36" name="TextBox 35">
              <a:extLst>
                <a:ext uri="{FF2B5EF4-FFF2-40B4-BE49-F238E27FC236}">
                  <a16:creationId xmlns:a16="http://schemas.microsoft.com/office/drawing/2014/main" id="{0DADAA38-7035-7242-82B0-B6B367E80696}"/>
                </a:ext>
              </a:extLst>
            </p:cNvPr>
            <p:cNvSpPr txBox="1"/>
            <p:nvPr/>
          </p:nvSpPr>
          <p:spPr>
            <a:xfrm>
              <a:off x="1195240" y="572901"/>
              <a:ext cx="5722264" cy="552202"/>
            </a:xfrm>
            <a:prstGeom prst="rect">
              <a:avLst/>
            </a:prstGeom>
            <a:noFill/>
          </p:spPr>
          <p:txBody>
            <a:bodyPr wrap="square" lIns="0" rIns="0" rtlCol="0" anchor="b">
              <a:spAutoFit/>
            </a:bodyPr>
            <a:lstStyle/>
            <a:p>
              <a:pPr lvl="0">
                <a:lnSpc>
                  <a:spcPct val="130000"/>
                </a:lnSpc>
              </a:pPr>
              <a:r>
                <a:rPr lang="en-GB" sz="1200" noProof="1">
                  <a:latin typeface="Open Sans" panose="020B0606030504020204" pitchFamily="34" charset="0"/>
                  <a:ea typeface="Open Sans" panose="020B0606030504020204" pitchFamily="34" charset="0"/>
                  <a:cs typeface="Open Sans" panose="020B0606030504020204" pitchFamily="34" charset="0"/>
                </a:rPr>
                <a:t>Timely, flexible and unearmarked funding, at a minimum including US$ 6 billion for emergency food assistance for famine relief and mitigation and US$ 600 million for targeted livelihood inputs.</a:t>
              </a:r>
              <a:endParaRPr lang="en-US" sz="1200" noProof="1">
                <a:latin typeface="Open Sans" panose="020B0606030504020204" pitchFamily="34" charset="0"/>
                <a:ea typeface="Open Sans" panose="020B0606030504020204" pitchFamily="34" charset="0"/>
                <a:cs typeface="Open Sans" panose="020B0606030504020204" pitchFamily="34" charset="0"/>
              </a:endParaRPr>
            </a:p>
          </p:txBody>
        </p:sp>
      </p:grpSp>
      <p:pic>
        <p:nvPicPr>
          <p:cNvPr id="2" name="Picture 2" descr="Icon&#10;&#10;Description automatically generated">
            <a:extLst>
              <a:ext uri="{FF2B5EF4-FFF2-40B4-BE49-F238E27FC236}">
                <a16:creationId xmlns:a16="http://schemas.microsoft.com/office/drawing/2014/main" id="{82833177-0B62-4B75-9D0E-BE68D33E6DDA}"/>
              </a:ext>
            </a:extLst>
          </p:cNvPr>
          <p:cNvPicPr>
            <a:picLocks noChangeAspect="1"/>
          </p:cNvPicPr>
          <p:nvPr/>
        </p:nvPicPr>
        <p:blipFill>
          <a:blip r:embed="rId2"/>
          <a:stretch>
            <a:fillRect/>
          </a:stretch>
        </p:blipFill>
        <p:spPr>
          <a:xfrm>
            <a:off x="1673022" y="2725903"/>
            <a:ext cx="646331" cy="646331"/>
          </a:xfrm>
          <a:prstGeom prst="rect">
            <a:avLst/>
          </a:prstGeom>
        </p:spPr>
      </p:pic>
      <p:pic>
        <p:nvPicPr>
          <p:cNvPr id="23" name="Graphic 22">
            <a:extLst>
              <a:ext uri="{FF2B5EF4-FFF2-40B4-BE49-F238E27FC236}">
                <a16:creationId xmlns:a16="http://schemas.microsoft.com/office/drawing/2014/main" id="{BC23481D-3125-4CE4-969B-DB48ED209C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52809" y="1259823"/>
            <a:ext cx="486756" cy="649008"/>
          </a:xfrm>
          <a:prstGeom prst="rect">
            <a:avLst/>
          </a:prstGeom>
        </p:spPr>
      </p:pic>
      <p:grpSp>
        <p:nvGrpSpPr>
          <p:cNvPr id="27" name="Group 26">
            <a:extLst>
              <a:ext uri="{FF2B5EF4-FFF2-40B4-BE49-F238E27FC236}">
                <a16:creationId xmlns:a16="http://schemas.microsoft.com/office/drawing/2014/main" id="{6B9117A8-5DC9-44F9-B65C-1F883FA6E102}"/>
              </a:ext>
            </a:extLst>
          </p:cNvPr>
          <p:cNvGrpSpPr/>
          <p:nvPr/>
        </p:nvGrpSpPr>
        <p:grpSpPr>
          <a:xfrm>
            <a:off x="2722282" y="5428404"/>
            <a:ext cx="9120203" cy="1137220"/>
            <a:chOff x="1168937" y="81011"/>
            <a:chExt cx="6055454" cy="1137220"/>
          </a:xfrm>
        </p:grpSpPr>
        <p:sp>
          <p:nvSpPr>
            <p:cNvPr id="28" name="TextBox 27">
              <a:extLst>
                <a:ext uri="{FF2B5EF4-FFF2-40B4-BE49-F238E27FC236}">
                  <a16:creationId xmlns:a16="http://schemas.microsoft.com/office/drawing/2014/main" id="{B7F25672-EC6B-4ADD-9945-F6CBC09A0E8D}"/>
                </a:ext>
              </a:extLst>
            </p:cNvPr>
            <p:cNvSpPr txBox="1"/>
            <p:nvPr/>
          </p:nvSpPr>
          <p:spPr>
            <a:xfrm>
              <a:off x="1168937" y="81011"/>
              <a:ext cx="5233428" cy="461665"/>
            </a:xfrm>
            <a:prstGeom prst="rect">
              <a:avLst/>
            </a:prstGeom>
            <a:noFill/>
          </p:spPr>
          <p:txBody>
            <a:bodyPr wrap="square" lIns="0" rIns="0" rtlCol="0" anchor="b">
              <a:spAutoFit/>
            </a:bodyPr>
            <a:lstStyle/>
            <a:p>
              <a:r>
                <a:rPr lang="en-US" sz="2400" b="1" noProof="1">
                  <a:latin typeface="Open Sans Extrabold" panose="020B0606030504020204" pitchFamily="34" charset="0"/>
                  <a:ea typeface="Open Sans Extrabold" panose="020B0606030504020204" pitchFamily="34" charset="0"/>
                  <a:cs typeface="Open Sans Extrabold" panose="020B0606030504020204" pitchFamily="34" charset="0"/>
                </a:rPr>
                <a:t>Strengthened Early Warning </a:t>
              </a:r>
            </a:p>
          </p:txBody>
        </p:sp>
        <p:sp>
          <p:nvSpPr>
            <p:cNvPr id="29" name="Rectangle 28">
              <a:extLst>
                <a:ext uri="{FF2B5EF4-FFF2-40B4-BE49-F238E27FC236}">
                  <a16:creationId xmlns:a16="http://schemas.microsoft.com/office/drawing/2014/main" id="{8CD9168B-590F-4FEA-9594-D9A9379E874A}"/>
                </a:ext>
              </a:extLst>
            </p:cNvPr>
            <p:cNvSpPr/>
            <p:nvPr/>
          </p:nvSpPr>
          <p:spPr>
            <a:xfrm rot="16200000">
              <a:off x="2246009" y="-448379"/>
              <a:ext cx="36000" cy="216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8D791080-DD30-432E-8975-8FF63C25816F}"/>
                </a:ext>
              </a:extLst>
            </p:cNvPr>
            <p:cNvSpPr txBox="1"/>
            <p:nvPr/>
          </p:nvSpPr>
          <p:spPr>
            <a:xfrm>
              <a:off x="1182857" y="666029"/>
              <a:ext cx="6041534" cy="552202"/>
            </a:xfrm>
            <a:prstGeom prst="rect">
              <a:avLst/>
            </a:prstGeom>
            <a:noFill/>
          </p:spPr>
          <p:txBody>
            <a:bodyPr wrap="square" lIns="0" rIns="0" rtlCol="0" anchor="b">
              <a:spAutoFit/>
            </a:bodyPr>
            <a:lstStyle/>
            <a:p>
              <a:pPr lvl="0">
                <a:lnSpc>
                  <a:spcPct val="130000"/>
                </a:lnSpc>
              </a:pPr>
              <a:r>
                <a:rPr lang="en-GB" sz="1200" noProof="1">
                  <a:latin typeface="Open Sans" panose="020B0606030504020204" pitchFamily="34" charset="0"/>
                  <a:ea typeface="Open Sans" panose="020B0606030504020204" pitchFamily="34" charset="0"/>
                  <a:cs typeface="Open Sans" panose="020B0606030504020204" pitchFamily="34" charset="0"/>
                </a:rPr>
                <a:t>Support and strengthen scenario planning, independent analysis, real-time monitoring and early warning mechanisms to track changes and anticipate crises to ensure the scaled-up action and the advocacy required to prevent a deteriorating situation. </a:t>
              </a:r>
            </a:p>
          </p:txBody>
        </p:sp>
      </p:grpSp>
      <p:grpSp>
        <p:nvGrpSpPr>
          <p:cNvPr id="43" name="Group 42">
            <a:extLst>
              <a:ext uri="{FF2B5EF4-FFF2-40B4-BE49-F238E27FC236}">
                <a16:creationId xmlns:a16="http://schemas.microsoft.com/office/drawing/2014/main" id="{E9617DA0-37CA-45C0-BCA2-6AE479B039B0}"/>
              </a:ext>
            </a:extLst>
          </p:cNvPr>
          <p:cNvGrpSpPr/>
          <p:nvPr/>
        </p:nvGrpSpPr>
        <p:grpSpPr>
          <a:xfrm>
            <a:off x="2722282" y="3753893"/>
            <a:ext cx="9141169" cy="1460643"/>
            <a:chOff x="1168937" y="-73130"/>
            <a:chExt cx="6327961" cy="1460643"/>
          </a:xfrm>
        </p:grpSpPr>
        <p:sp>
          <p:nvSpPr>
            <p:cNvPr id="44" name="TextBox 43">
              <a:extLst>
                <a:ext uri="{FF2B5EF4-FFF2-40B4-BE49-F238E27FC236}">
                  <a16:creationId xmlns:a16="http://schemas.microsoft.com/office/drawing/2014/main" id="{5835F69C-64C1-4059-ADA2-0AA0C3897002}"/>
                </a:ext>
              </a:extLst>
            </p:cNvPr>
            <p:cNvSpPr txBox="1"/>
            <p:nvPr/>
          </p:nvSpPr>
          <p:spPr>
            <a:xfrm>
              <a:off x="1168937" y="-73130"/>
              <a:ext cx="5233428" cy="531877"/>
            </a:xfrm>
            <a:prstGeom prst="rect">
              <a:avLst/>
            </a:prstGeom>
            <a:noFill/>
          </p:spPr>
          <p:txBody>
            <a:bodyPr wrap="square" lIns="0" rIns="0" rtlCol="0" anchor="b">
              <a:spAutoFit/>
            </a:bodyPr>
            <a:lstStyle/>
            <a:p>
              <a:pPr>
                <a:lnSpc>
                  <a:spcPct val="130000"/>
                </a:lnSpc>
              </a:pPr>
              <a:r>
                <a:rPr lang="en-US" sz="2400" b="1" noProof="1">
                  <a:latin typeface="Open Sans Extrabold" panose="020B0606030504020204" pitchFamily="34" charset="0"/>
                  <a:ea typeface="Open Sans Extrabold" panose="020B0606030504020204" pitchFamily="34" charset="0"/>
                  <a:cs typeface="Open Sans Extrabold" panose="020B0606030504020204" pitchFamily="34" charset="0"/>
                </a:rPr>
                <a:t>Urgent Lifesaving Assistance</a:t>
              </a:r>
            </a:p>
          </p:txBody>
        </p:sp>
        <p:sp>
          <p:nvSpPr>
            <p:cNvPr id="45" name="Rectangle 44">
              <a:extLst>
                <a:ext uri="{FF2B5EF4-FFF2-40B4-BE49-F238E27FC236}">
                  <a16:creationId xmlns:a16="http://schemas.microsoft.com/office/drawing/2014/main" id="{FA689134-10AC-4F26-BB0D-257F1F984FE9}"/>
                </a:ext>
              </a:extLst>
            </p:cNvPr>
            <p:cNvSpPr/>
            <p:nvPr/>
          </p:nvSpPr>
          <p:spPr>
            <a:xfrm rot="16200000">
              <a:off x="2259966" y="-502756"/>
              <a:ext cx="36000" cy="216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a:p>
          </p:txBody>
        </p:sp>
        <p:sp>
          <p:nvSpPr>
            <p:cNvPr id="46" name="TextBox 45">
              <a:extLst>
                <a:ext uri="{FF2B5EF4-FFF2-40B4-BE49-F238E27FC236}">
                  <a16:creationId xmlns:a16="http://schemas.microsoft.com/office/drawing/2014/main" id="{27C6CB2B-2165-4266-AB1C-52584CF4C002}"/>
                </a:ext>
              </a:extLst>
            </p:cNvPr>
            <p:cNvSpPr txBox="1"/>
            <p:nvPr/>
          </p:nvSpPr>
          <p:spPr>
            <a:xfrm>
              <a:off x="1197964" y="595245"/>
              <a:ext cx="6298934" cy="792268"/>
            </a:xfrm>
            <a:prstGeom prst="rect">
              <a:avLst/>
            </a:prstGeom>
            <a:noFill/>
          </p:spPr>
          <p:txBody>
            <a:bodyPr wrap="square" lIns="0" rIns="0" rtlCol="0" anchor="b">
              <a:spAutoFit/>
            </a:bodyPr>
            <a:lstStyle/>
            <a:p>
              <a:pPr lvl="0">
                <a:lnSpc>
                  <a:spcPct val="130000"/>
                </a:lnSpc>
              </a:pPr>
              <a:r>
                <a:rPr lang="en-GB" sz="1200" noProof="1">
                  <a:latin typeface="Open Sans" panose="020B0606030504020204" pitchFamily="34" charset="0"/>
                  <a:ea typeface="Open Sans" panose="020B0606030504020204" pitchFamily="34" charset="0"/>
                  <a:cs typeface="Open Sans" panose="020B0606030504020204" pitchFamily="34" charset="0"/>
                </a:rPr>
                <a:t>Urgent food distributions to populations at risk of famine, accompanied by immediate targeted livelihood-saving interventions, malnutrition prevention and treatment programming, safeguarded supply chain of specialized nutritious foods and health and water services.  </a:t>
              </a:r>
              <a:endParaRPr lang="en-US" sz="1200" noProof="1">
                <a:latin typeface="Open Sans" panose="020B0606030504020204" pitchFamily="34" charset="0"/>
                <a:ea typeface="Open Sans" panose="020B0606030504020204" pitchFamily="34" charset="0"/>
                <a:cs typeface="Open Sans" panose="020B0606030504020204" pitchFamily="34" charset="0"/>
              </a:endParaRPr>
            </a:p>
          </p:txBody>
        </p:sp>
      </p:grpSp>
      <p:pic>
        <p:nvPicPr>
          <p:cNvPr id="49" name="Graphic 48">
            <a:extLst>
              <a:ext uri="{FF2B5EF4-FFF2-40B4-BE49-F238E27FC236}">
                <a16:creationId xmlns:a16="http://schemas.microsoft.com/office/drawing/2014/main" id="{148AE5AE-335A-4641-BC5E-E314A5E5609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705928" y="4192286"/>
            <a:ext cx="580518" cy="633292"/>
          </a:xfrm>
          <a:prstGeom prst="rect">
            <a:avLst/>
          </a:prstGeom>
        </p:spPr>
      </p:pic>
      <p:grpSp>
        <p:nvGrpSpPr>
          <p:cNvPr id="51" name="Group 50">
            <a:extLst>
              <a:ext uri="{FF2B5EF4-FFF2-40B4-BE49-F238E27FC236}">
                <a16:creationId xmlns:a16="http://schemas.microsoft.com/office/drawing/2014/main" id="{EE985B8C-8161-42E6-9BFF-0F940A7961CC}"/>
              </a:ext>
            </a:extLst>
          </p:cNvPr>
          <p:cNvGrpSpPr/>
          <p:nvPr/>
        </p:nvGrpSpPr>
        <p:grpSpPr>
          <a:xfrm>
            <a:off x="2722282" y="2377080"/>
            <a:ext cx="9164534" cy="1162944"/>
            <a:chOff x="1168937" y="10799"/>
            <a:chExt cx="6084888" cy="1162944"/>
          </a:xfrm>
        </p:grpSpPr>
        <p:sp>
          <p:nvSpPr>
            <p:cNvPr id="52" name="TextBox 51">
              <a:extLst>
                <a:ext uri="{FF2B5EF4-FFF2-40B4-BE49-F238E27FC236}">
                  <a16:creationId xmlns:a16="http://schemas.microsoft.com/office/drawing/2014/main" id="{5A8906D0-3A27-4668-8DD2-C73ECA47FAA5}"/>
                </a:ext>
              </a:extLst>
            </p:cNvPr>
            <p:cNvSpPr txBox="1"/>
            <p:nvPr/>
          </p:nvSpPr>
          <p:spPr>
            <a:xfrm>
              <a:off x="1168937" y="10799"/>
              <a:ext cx="5233428" cy="531877"/>
            </a:xfrm>
            <a:prstGeom prst="rect">
              <a:avLst/>
            </a:prstGeom>
            <a:noFill/>
          </p:spPr>
          <p:txBody>
            <a:bodyPr wrap="square" lIns="0" rIns="0" rtlCol="0" anchor="b">
              <a:spAutoFit/>
            </a:bodyPr>
            <a:lstStyle/>
            <a:p>
              <a:pPr>
                <a:lnSpc>
                  <a:spcPct val="130000"/>
                </a:lnSpc>
              </a:pPr>
              <a:r>
                <a:rPr lang="en-US" sz="2400" b="1" noProof="1">
                  <a:latin typeface="Open Sans Extrabold" panose="020B0606030504020204" pitchFamily="34" charset="0"/>
                  <a:ea typeface="Open Sans Extrabold" panose="020B0606030504020204" pitchFamily="34" charset="0"/>
                  <a:cs typeface="Open Sans Extrabold" panose="020B0606030504020204" pitchFamily="34" charset="0"/>
                </a:rPr>
                <a:t>Ensured Humanitarian Access</a:t>
              </a:r>
            </a:p>
          </p:txBody>
        </p:sp>
        <p:sp>
          <p:nvSpPr>
            <p:cNvPr id="53" name="Rectangle 52">
              <a:extLst>
                <a:ext uri="{FF2B5EF4-FFF2-40B4-BE49-F238E27FC236}">
                  <a16:creationId xmlns:a16="http://schemas.microsoft.com/office/drawing/2014/main" id="{F919DAF2-0909-46C0-BCA3-132242153F52}"/>
                </a:ext>
              </a:extLst>
            </p:cNvPr>
            <p:cNvSpPr/>
            <p:nvPr/>
          </p:nvSpPr>
          <p:spPr>
            <a:xfrm rot="16200000">
              <a:off x="2259965" y="-481135"/>
              <a:ext cx="36000" cy="216000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en-US"/>
            </a:p>
          </p:txBody>
        </p:sp>
        <p:sp>
          <p:nvSpPr>
            <p:cNvPr id="54" name="TextBox 53">
              <a:extLst>
                <a:ext uri="{FF2B5EF4-FFF2-40B4-BE49-F238E27FC236}">
                  <a16:creationId xmlns:a16="http://schemas.microsoft.com/office/drawing/2014/main" id="{1ECBDCB8-5077-45E2-AE65-66434DEC3A9E}"/>
                </a:ext>
              </a:extLst>
            </p:cNvPr>
            <p:cNvSpPr txBox="1"/>
            <p:nvPr/>
          </p:nvSpPr>
          <p:spPr>
            <a:xfrm>
              <a:off x="1197965" y="621541"/>
              <a:ext cx="6055860" cy="552202"/>
            </a:xfrm>
            <a:prstGeom prst="rect">
              <a:avLst/>
            </a:prstGeom>
            <a:noFill/>
          </p:spPr>
          <p:txBody>
            <a:bodyPr wrap="square" lIns="0" rIns="0" rtlCol="0" anchor="b">
              <a:spAutoFit/>
            </a:bodyPr>
            <a:lstStyle/>
            <a:p>
              <a:pPr lvl="0">
                <a:lnSpc>
                  <a:spcPct val="130000"/>
                </a:lnSpc>
              </a:pPr>
              <a:r>
                <a:rPr lang="en-GB" sz="1200" noProof="1">
                  <a:latin typeface="Open Sans" panose="020B0606030504020204" pitchFamily="34" charset="0"/>
                  <a:ea typeface="Open Sans" panose="020B0606030504020204" pitchFamily="34" charset="0"/>
                  <a:cs typeface="Open Sans" panose="020B0606030504020204" pitchFamily="34" charset="0"/>
                </a:rPr>
                <a:t>Additional assistance in ensuring that civilian populations can safely access life-saving assistance, and vice versa, particularly in situations of widescale insecurity and armed conflict, and adhering to UNSC Resolution 2417 (2018).</a:t>
              </a:r>
            </a:p>
          </p:txBody>
        </p:sp>
      </p:grpSp>
      <p:pic>
        <p:nvPicPr>
          <p:cNvPr id="57" name="Graphic 56">
            <a:extLst>
              <a:ext uri="{FF2B5EF4-FFF2-40B4-BE49-F238E27FC236}">
                <a16:creationId xmlns:a16="http://schemas.microsoft.com/office/drawing/2014/main" id="{97E29122-38E7-4E52-B0D6-68C7A572CB8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705928" y="5738654"/>
            <a:ext cx="580518" cy="580518"/>
          </a:xfrm>
          <a:prstGeom prst="rect">
            <a:avLst/>
          </a:prstGeom>
        </p:spPr>
      </p:pic>
    </p:spTree>
    <p:extLst>
      <p:ext uri="{BB962C8B-B14F-4D97-AF65-F5344CB8AC3E}">
        <p14:creationId xmlns:p14="http://schemas.microsoft.com/office/powerpoint/2010/main" val="3520897164"/>
      </p:ext>
    </p:extLst>
  </p:cSld>
  <p:clrMapOvr>
    <a:masterClrMapping/>
  </p:clrMapOvr>
  <p:transition spd="slow">
    <p:push dir="u"/>
  </p:transition>
</p:sld>
</file>

<file path=ppt/theme/theme1.xml><?xml version="1.0" encoding="utf-8"?>
<a:theme xmlns:a="http://schemas.openxmlformats.org/drawingml/2006/main" name="Office Theme">
  <a:themeElements>
    <a:clrScheme name="WFP">
      <a:dk1>
        <a:srgbClr val="000000"/>
      </a:dk1>
      <a:lt1>
        <a:srgbClr val="FFFFFF"/>
      </a:lt1>
      <a:dk2>
        <a:srgbClr val="44546A"/>
      </a:dk2>
      <a:lt2>
        <a:srgbClr val="E7E6E6"/>
      </a:lt2>
      <a:accent1>
        <a:srgbClr val="007CBC"/>
      </a:accent1>
      <a:accent2>
        <a:srgbClr val="F47846"/>
      </a:accent2>
      <a:accent3>
        <a:srgbClr val="EF404C"/>
      </a:accent3>
      <a:accent4>
        <a:srgbClr val="F7B824"/>
      </a:accent4>
      <a:accent5>
        <a:srgbClr val="36B5C4"/>
      </a:accent5>
      <a:accent6>
        <a:srgbClr val="00B385"/>
      </a:accent6>
      <a:hlink>
        <a:srgbClr val="008768"/>
      </a:hlink>
      <a:folHlink>
        <a:srgbClr val="982B5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06720EBEAB2AA4AA161F7665E039FDA" ma:contentTypeVersion="10" ma:contentTypeDescription="Create a new document." ma:contentTypeScope="" ma:versionID="6b5a1bdd8379137fe82a99d3d6518a40">
  <xsd:schema xmlns:xsd="http://www.w3.org/2001/XMLSchema" xmlns:xs="http://www.w3.org/2001/XMLSchema" xmlns:p="http://schemas.microsoft.com/office/2006/metadata/properties" xmlns:ns2="8b935a6a-071f-45d7-ad37-ee5239c81b63" xmlns:ns3="cba214e8-10df-4d9b-8395-748bd702ac92" targetNamespace="http://schemas.microsoft.com/office/2006/metadata/properties" ma:root="true" ma:fieldsID="c6e9ac5bd792d09a2174cd4a130697a7" ns2:_="" ns3:_="">
    <xsd:import namespace="8b935a6a-071f-45d7-ad37-ee5239c81b63"/>
    <xsd:import namespace="cba214e8-10df-4d9b-8395-748bd702ac9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935a6a-071f-45d7-ad37-ee5239c81b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a214e8-10df-4d9b-8395-748bd702ac9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45F10E-151B-4AD5-9FA3-451417F5A4D3}">
  <ds:schemaRefs>
    <ds:schemaRef ds:uri="http://purl.org/dc/terms/"/>
    <ds:schemaRef ds:uri="http://purl.org/dc/dcmitype/"/>
    <ds:schemaRef ds:uri="http://schemas.microsoft.com/office/2006/documentManagement/types"/>
    <ds:schemaRef ds:uri="http://purl.org/dc/elements/1.1/"/>
    <ds:schemaRef ds:uri="http://schemas.microsoft.com/office/2006/metadata/properties"/>
    <ds:schemaRef ds:uri="8b935a6a-071f-45d7-ad37-ee5239c81b63"/>
    <ds:schemaRef ds:uri="http://schemas.microsoft.com/office/infopath/2007/PartnerControls"/>
    <ds:schemaRef ds:uri="http://schemas.openxmlformats.org/package/2006/metadata/core-properties"/>
    <ds:schemaRef ds:uri="cba214e8-10df-4d9b-8395-748bd702ac92"/>
    <ds:schemaRef ds:uri="http://www.w3.org/XML/1998/namespace"/>
  </ds:schemaRefs>
</ds:datastoreItem>
</file>

<file path=customXml/itemProps2.xml><?xml version="1.0" encoding="utf-8"?>
<ds:datastoreItem xmlns:ds="http://schemas.openxmlformats.org/officeDocument/2006/customXml" ds:itemID="{02C3459D-23AE-4A2B-B993-7FFF2376B160}">
  <ds:schemaRefs>
    <ds:schemaRef ds:uri="http://schemas.microsoft.com/sharepoint/v3/contenttype/forms"/>
  </ds:schemaRefs>
</ds:datastoreItem>
</file>

<file path=customXml/itemProps3.xml><?xml version="1.0" encoding="utf-8"?>
<ds:datastoreItem xmlns:ds="http://schemas.openxmlformats.org/officeDocument/2006/customXml" ds:itemID="{804571B4-2CED-4038-9B43-214F0C66E29E}">
  <ds:schemaRefs>
    <ds:schemaRef ds:uri="8b935a6a-071f-45d7-ad37-ee5239c81b63"/>
    <ds:schemaRef ds:uri="cba214e8-10df-4d9b-8395-748bd702ac9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1350</Words>
  <Application>Microsoft Office PowerPoint</Application>
  <PresentationFormat>Widescreen</PresentationFormat>
  <Paragraphs>119</Paragraphs>
  <Slides>10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Open Sans</vt:lpstr>
      <vt:lpstr>Open Sans Extrabold</vt:lpstr>
      <vt:lpstr>Open Sans Light</vt:lpstr>
      <vt:lpstr>Office Theme</vt:lpstr>
      <vt:lpstr>JOINT FAO-WFP INFORMAL MEMBERSHIP BRIEFING ON EMERGENCIES</vt:lpstr>
      <vt:lpstr>HUNGER HOTSPOTS</vt:lpstr>
      <vt:lpstr>UPCOMING TRENDS</vt:lpstr>
      <vt:lpstr>COUNTRIES WITH CATASTROPHIC OUTLOOK</vt:lpstr>
      <vt:lpstr>COUNTRIES WITH CATASTROPHIC OUTLOOK</vt:lpstr>
      <vt:lpstr>COUNTRIES WITH CATASTROPHIC OUTLOOK</vt:lpstr>
      <vt:lpstr>HUNGER HOTSPOTS</vt:lpstr>
      <vt:lpstr>HUNGER HOTSPOTS</vt:lpstr>
      <vt:lpstr>STRATEGIC ASKS</vt:lpstr>
      <vt:lpstr>Q&amp;A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CRISES</dc:title>
  <dc:subject/>
  <dc:creator>Margot VANDERVELDEN</dc:creator>
  <cp:keywords/>
  <dc:description/>
  <cp:lastModifiedBy>Blazenka PANE</cp:lastModifiedBy>
  <cp:revision>1</cp:revision>
  <dcterms:created xsi:type="dcterms:W3CDTF">2021-01-27T20:48:26Z</dcterms:created>
  <dcterms:modified xsi:type="dcterms:W3CDTF">2021-08-03T06:59:19Z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0x010100F06720EBEAB2AA4AA161F7665E039FDA</vt:lpwstr>
  </property>
</Properties>
</file>